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2" r:id="rId3"/>
  </p:sldMasterIdLst>
  <p:notesMasterIdLst>
    <p:notesMasterId r:id="rId73"/>
  </p:notesMasterIdLst>
  <p:handoutMasterIdLst>
    <p:handoutMasterId r:id="rId74"/>
  </p:handoutMasterIdLst>
  <p:sldIdLst>
    <p:sldId id="256" r:id="rId4"/>
    <p:sldId id="264" r:id="rId5"/>
    <p:sldId id="287" r:id="rId6"/>
    <p:sldId id="265" r:id="rId7"/>
    <p:sldId id="283" r:id="rId8"/>
    <p:sldId id="285" r:id="rId9"/>
    <p:sldId id="278" r:id="rId10"/>
    <p:sldId id="262" r:id="rId11"/>
    <p:sldId id="281" r:id="rId12"/>
    <p:sldId id="335" r:id="rId13"/>
    <p:sldId id="288" r:id="rId14"/>
    <p:sldId id="289" r:id="rId15"/>
    <p:sldId id="337" r:id="rId16"/>
    <p:sldId id="332" r:id="rId17"/>
    <p:sldId id="290" r:id="rId18"/>
    <p:sldId id="291" r:id="rId19"/>
    <p:sldId id="292" r:id="rId20"/>
    <p:sldId id="331" r:id="rId21"/>
    <p:sldId id="293" r:id="rId22"/>
    <p:sldId id="294" r:id="rId23"/>
    <p:sldId id="295" r:id="rId24"/>
    <p:sldId id="296" r:id="rId25"/>
    <p:sldId id="336" r:id="rId26"/>
    <p:sldId id="341"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40" r:id="rId54"/>
    <p:sldId id="338" r:id="rId55"/>
    <p:sldId id="326" r:id="rId56"/>
    <p:sldId id="328" r:id="rId57"/>
    <p:sldId id="327" r:id="rId58"/>
    <p:sldId id="323" r:id="rId59"/>
    <p:sldId id="324" r:id="rId60"/>
    <p:sldId id="325" r:id="rId61"/>
    <p:sldId id="329" r:id="rId62"/>
    <p:sldId id="330" r:id="rId63"/>
    <p:sldId id="333" r:id="rId64"/>
    <p:sldId id="334" r:id="rId65"/>
    <p:sldId id="339" r:id="rId66"/>
    <p:sldId id="271" r:id="rId67"/>
    <p:sldId id="276" r:id="rId68"/>
    <p:sldId id="286" r:id="rId69"/>
    <p:sldId id="279" r:id="rId70"/>
    <p:sldId id="282" r:id="rId71"/>
    <p:sldId id="261"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3E60"/>
    <a:srgbClr val="057CC1"/>
    <a:srgbClr val="022133"/>
    <a:srgbClr val="FF9407"/>
    <a:srgbClr val="013A48"/>
    <a:srgbClr val="017490"/>
    <a:srgbClr val="66CFE1"/>
    <a:srgbClr val="ED2624"/>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2" autoAdjust="0"/>
    <p:restoredTop sz="70366" autoAdjust="0"/>
  </p:normalViewPr>
  <p:slideViewPr>
    <p:cSldViewPr snapToObjects="1">
      <p:cViewPr varScale="1">
        <p:scale>
          <a:sx n="134" d="100"/>
          <a:sy n="134" d="100"/>
        </p:scale>
        <p:origin x="420" y="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6" d="100"/>
          <a:sy n="86" d="100"/>
        </p:scale>
        <p:origin x="292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60355-AC79-43ED-9146-3A39A4DFE137}" type="doc">
      <dgm:prSet loTypeId="urn:microsoft.com/office/officeart/2005/8/layout/vList6" loCatId="list" qsTypeId="urn:microsoft.com/office/officeart/2005/8/quickstyle/simple1" qsCatId="simple" csTypeId="urn:microsoft.com/office/officeart/2005/8/colors/accent6_5" csCatId="accent6" phldr="1"/>
      <dgm:spPr/>
      <dgm:t>
        <a:bodyPr/>
        <a:lstStyle/>
        <a:p>
          <a:endParaRPr lang="en-US"/>
        </a:p>
      </dgm:t>
    </dgm:pt>
    <dgm:pt modelId="{0C476297-192E-4F41-B58F-2201DE3CB9EF}">
      <dgm:prSet phldrT="[Text]" custT="1"/>
      <dgm:spPr/>
      <dgm:t>
        <a:bodyPr/>
        <a:lstStyle/>
        <a:p>
          <a:r>
            <a:rPr lang="en-US" sz="2400" dirty="0" smtClean="0">
              <a:latin typeface="Segoe UI" panose="020B0502040204020203" pitchFamily="34" charset="0"/>
              <a:cs typeface="Segoe UI" panose="020B0502040204020203" pitchFamily="34" charset="0"/>
            </a:rPr>
            <a:t>Fri, 10:30</a:t>
          </a:r>
        </a:p>
      </dgm:t>
    </dgm:pt>
    <dgm:pt modelId="{D4389868-1AA3-47FB-8596-56FE79E7259A}" type="parTrans" cxnId="{6195AF56-31C5-4BD0-9A0A-15623FC2ADAE}">
      <dgm:prSet/>
      <dgm:spPr/>
      <dgm:t>
        <a:bodyPr/>
        <a:lstStyle/>
        <a:p>
          <a:endParaRPr lang="en-US" sz="1400">
            <a:latin typeface="Segoe UI" panose="020B0502040204020203" pitchFamily="34" charset="0"/>
            <a:cs typeface="Segoe UI" panose="020B0502040204020203" pitchFamily="34" charset="0"/>
          </a:endParaRPr>
        </a:p>
      </dgm:t>
    </dgm:pt>
    <dgm:pt modelId="{05B4418B-0070-432D-BE6E-64B72980359E}" type="sibTrans" cxnId="{6195AF56-31C5-4BD0-9A0A-15623FC2ADAE}">
      <dgm:prSet/>
      <dgm:spPr/>
      <dgm:t>
        <a:bodyPr/>
        <a:lstStyle/>
        <a:p>
          <a:endParaRPr lang="en-US" sz="1400">
            <a:latin typeface="Segoe UI" panose="020B0502040204020203" pitchFamily="34" charset="0"/>
            <a:cs typeface="Segoe UI" panose="020B0502040204020203" pitchFamily="34" charset="0"/>
          </a:endParaRPr>
        </a:p>
      </dgm:t>
    </dgm:pt>
    <dgm:pt modelId="{62383A31-51C4-4827-BA65-FC5555C714CD}">
      <dgm:prSet phldrT="[Text]" custT="1"/>
      <dgm:spPr/>
      <dgm:t>
        <a:bodyPr anchor="ctr"/>
        <a:lstStyle/>
        <a:p>
          <a:r>
            <a:rPr lang="en-US" sz="2800" dirty="0" smtClean="0">
              <a:latin typeface="Segoe UI" panose="020B0502040204020203" pitchFamily="34" charset="0"/>
              <a:cs typeface="Segoe UI" panose="020B0502040204020203" pitchFamily="34" charset="0"/>
            </a:rPr>
            <a:t>23 tips and tricks for developers</a:t>
          </a:r>
          <a:endParaRPr lang="en-US" sz="2800" dirty="0">
            <a:latin typeface="Segoe UI" panose="020B0502040204020203" pitchFamily="34" charset="0"/>
            <a:cs typeface="Segoe UI" panose="020B0502040204020203" pitchFamily="34" charset="0"/>
          </a:endParaRPr>
        </a:p>
      </dgm:t>
    </dgm:pt>
    <dgm:pt modelId="{4C995D29-3D47-46E9-9722-FEBE358DFAC9}" type="parTrans" cxnId="{B3CB9EDA-5B16-44E4-97C8-B36E25EFFE6B}">
      <dgm:prSet/>
      <dgm:spPr/>
      <dgm:t>
        <a:bodyPr/>
        <a:lstStyle/>
        <a:p>
          <a:endParaRPr lang="en-US" sz="1400">
            <a:latin typeface="Segoe UI" panose="020B0502040204020203" pitchFamily="34" charset="0"/>
            <a:cs typeface="Segoe UI" panose="020B0502040204020203" pitchFamily="34" charset="0"/>
          </a:endParaRPr>
        </a:p>
      </dgm:t>
    </dgm:pt>
    <dgm:pt modelId="{2D70F052-D4D1-4706-8AB8-D5345F3DC8E4}" type="sibTrans" cxnId="{B3CB9EDA-5B16-44E4-97C8-B36E25EFFE6B}">
      <dgm:prSet/>
      <dgm:spPr/>
      <dgm:t>
        <a:bodyPr/>
        <a:lstStyle/>
        <a:p>
          <a:endParaRPr lang="en-US" sz="1400">
            <a:latin typeface="Segoe UI" panose="020B0502040204020203" pitchFamily="34" charset="0"/>
            <a:cs typeface="Segoe UI" panose="020B0502040204020203" pitchFamily="34" charset="0"/>
          </a:endParaRPr>
        </a:p>
      </dgm:t>
    </dgm:pt>
    <dgm:pt modelId="{9DB6F24F-900B-4561-A504-B00F249BCC50}">
      <dgm:prSet phldrT="[Text]" custT="1"/>
      <dgm:spPr/>
      <dgm:t>
        <a:bodyPr/>
        <a:lstStyle/>
        <a:p>
          <a:r>
            <a:rPr lang="en-US" sz="2400" dirty="0" smtClean="0">
              <a:latin typeface="Segoe UI" panose="020B0502040204020203" pitchFamily="34" charset="0"/>
              <a:cs typeface="Segoe UI" panose="020B0502040204020203" pitchFamily="34" charset="0"/>
            </a:rPr>
            <a:t>Fri, </a:t>
          </a:r>
          <a:r>
            <a:rPr lang="en-US" sz="2400" dirty="0" smtClean="0">
              <a:latin typeface="Segoe UI" panose="020B0502040204020203" pitchFamily="34" charset="0"/>
              <a:cs typeface="Segoe UI" panose="020B0502040204020203" pitchFamily="34" charset="0"/>
            </a:rPr>
            <a:t>13:00</a:t>
          </a:r>
          <a:endParaRPr lang="en-US" sz="2400" dirty="0">
            <a:latin typeface="Segoe UI" panose="020B0502040204020203" pitchFamily="34" charset="0"/>
            <a:cs typeface="Segoe UI" panose="020B0502040204020203" pitchFamily="34" charset="0"/>
          </a:endParaRPr>
        </a:p>
      </dgm:t>
    </dgm:pt>
    <dgm:pt modelId="{B5120970-4D9B-4808-97E2-4992D95403A2}" type="parTrans" cxnId="{9A996C2A-4F79-47C5-87BC-6140051069F2}">
      <dgm:prSet/>
      <dgm:spPr/>
      <dgm:t>
        <a:bodyPr/>
        <a:lstStyle/>
        <a:p>
          <a:endParaRPr lang="en-US" sz="1400">
            <a:latin typeface="Segoe UI" panose="020B0502040204020203" pitchFamily="34" charset="0"/>
            <a:cs typeface="Segoe UI" panose="020B0502040204020203" pitchFamily="34" charset="0"/>
          </a:endParaRPr>
        </a:p>
      </dgm:t>
    </dgm:pt>
    <dgm:pt modelId="{CFB29632-3538-4938-B0C7-92F913213CBF}" type="sibTrans" cxnId="{9A996C2A-4F79-47C5-87BC-6140051069F2}">
      <dgm:prSet/>
      <dgm:spPr/>
      <dgm:t>
        <a:bodyPr/>
        <a:lstStyle/>
        <a:p>
          <a:endParaRPr lang="en-US" sz="1400">
            <a:latin typeface="Segoe UI" panose="020B0502040204020203" pitchFamily="34" charset="0"/>
            <a:cs typeface="Segoe UI" panose="020B0502040204020203" pitchFamily="34" charset="0"/>
          </a:endParaRPr>
        </a:p>
      </dgm:t>
    </dgm:pt>
    <dgm:pt modelId="{61D1B9EE-0B84-4D98-84DE-A95A7E96EA5F}">
      <dgm:prSet phldrT="[Text]" custT="1"/>
      <dgm:spPr/>
      <dgm:t>
        <a:bodyPr/>
        <a:lstStyle/>
        <a:p>
          <a:r>
            <a:rPr lang="da-DK" sz="2000" dirty="0" smtClean="0"/>
            <a:t>An elegant solution for </a:t>
          </a:r>
          <a:r>
            <a:rPr lang="da-DK" sz="2000" dirty="0" err="1" smtClean="0"/>
            <a:t>creating</a:t>
          </a:r>
          <a:r>
            <a:rPr lang="da-DK" sz="2000" dirty="0" smtClean="0"/>
            <a:t> Dynamics NAV </a:t>
          </a:r>
          <a:r>
            <a:rPr lang="da-DK" sz="2000" dirty="0" err="1" smtClean="0"/>
            <a:t>user</a:t>
          </a:r>
          <a:r>
            <a:rPr lang="da-DK" sz="2000" dirty="0" smtClean="0"/>
            <a:t> </a:t>
          </a:r>
          <a:r>
            <a:rPr lang="da-DK" sz="2000" dirty="0" err="1" smtClean="0"/>
            <a:t>documentation</a:t>
          </a:r>
          <a:r>
            <a:rPr lang="da-DK" sz="2000" dirty="0" smtClean="0"/>
            <a:t> </a:t>
          </a:r>
          <a:endParaRPr lang="en-US" sz="2000" dirty="0">
            <a:latin typeface="Segoe UI" panose="020B0502040204020203" pitchFamily="34" charset="0"/>
            <a:cs typeface="Segoe UI" panose="020B0502040204020203" pitchFamily="34" charset="0"/>
          </a:endParaRPr>
        </a:p>
      </dgm:t>
    </dgm:pt>
    <dgm:pt modelId="{FAF88756-66C9-4F00-903C-272F541FE78C}" type="parTrans" cxnId="{3D85F323-BAE7-4DCA-8871-D3287972FE4A}">
      <dgm:prSet/>
      <dgm:spPr/>
      <dgm:t>
        <a:bodyPr/>
        <a:lstStyle/>
        <a:p>
          <a:endParaRPr lang="en-US" sz="1400">
            <a:latin typeface="Segoe UI" panose="020B0502040204020203" pitchFamily="34" charset="0"/>
            <a:cs typeface="Segoe UI" panose="020B0502040204020203" pitchFamily="34" charset="0"/>
          </a:endParaRPr>
        </a:p>
      </dgm:t>
    </dgm:pt>
    <dgm:pt modelId="{AC3555D5-4026-4F8F-8BD3-6A1DA8B2A60B}" type="sibTrans" cxnId="{3D85F323-BAE7-4DCA-8871-D3287972FE4A}">
      <dgm:prSet/>
      <dgm:spPr/>
      <dgm:t>
        <a:bodyPr/>
        <a:lstStyle/>
        <a:p>
          <a:endParaRPr lang="en-US" sz="1400">
            <a:latin typeface="Segoe UI" panose="020B0502040204020203" pitchFamily="34" charset="0"/>
            <a:cs typeface="Segoe UI" panose="020B0502040204020203" pitchFamily="34" charset="0"/>
          </a:endParaRPr>
        </a:p>
      </dgm:t>
    </dgm:pt>
    <dgm:pt modelId="{F6CA43DB-4B53-4DB2-8C03-90E5B36520B6}" type="pres">
      <dgm:prSet presAssocID="{ACB60355-AC79-43ED-9146-3A39A4DFE137}" presName="Name0" presStyleCnt="0">
        <dgm:presLayoutVars>
          <dgm:dir/>
          <dgm:animLvl val="lvl"/>
          <dgm:resizeHandles/>
        </dgm:presLayoutVars>
      </dgm:prSet>
      <dgm:spPr/>
      <dgm:t>
        <a:bodyPr/>
        <a:lstStyle/>
        <a:p>
          <a:endParaRPr lang="en-US"/>
        </a:p>
      </dgm:t>
    </dgm:pt>
    <dgm:pt modelId="{6302F59D-4AF5-417B-83F7-EC12B3118196}" type="pres">
      <dgm:prSet presAssocID="{0C476297-192E-4F41-B58F-2201DE3CB9EF}" presName="linNode" presStyleCnt="0"/>
      <dgm:spPr/>
    </dgm:pt>
    <dgm:pt modelId="{F67CE57D-633B-4AC0-A3CA-85D6609AD250}" type="pres">
      <dgm:prSet presAssocID="{0C476297-192E-4F41-B58F-2201DE3CB9EF}" presName="parentShp" presStyleLbl="node1" presStyleIdx="0" presStyleCnt="2" custScaleX="64686" custScaleY="36206">
        <dgm:presLayoutVars>
          <dgm:bulletEnabled val="1"/>
        </dgm:presLayoutVars>
      </dgm:prSet>
      <dgm:spPr/>
      <dgm:t>
        <a:bodyPr/>
        <a:lstStyle/>
        <a:p>
          <a:endParaRPr lang="en-US"/>
        </a:p>
      </dgm:t>
    </dgm:pt>
    <dgm:pt modelId="{45717F17-9559-4709-BE81-0FC4EA062FF5}" type="pres">
      <dgm:prSet presAssocID="{0C476297-192E-4F41-B58F-2201DE3CB9EF}" presName="childShp" presStyleLbl="bgAccFollowNode1" presStyleIdx="0" presStyleCnt="2" custScaleY="42080">
        <dgm:presLayoutVars>
          <dgm:bulletEnabled val="1"/>
        </dgm:presLayoutVars>
      </dgm:prSet>
      <dgm:spPr/>
      <dgm:t>
        <a:bodyPr/>
        <a:lstStyle/>
        <a:p>
          <a:endParaRPr lang="en-US"/>
        </a:p>
      </dgm:t>
    </dgm:pt>
    <dgm:pt modelId="{D57E74FB-FA8D-41B8-B346-58B10C3DE66B}" type="pres">
      <dgm:prSet presAssocID="{05B4418B-0070-432D-BE6E-64B72980359E}" presName="spacing" presStyleCnt="0"/>
      <dgm:spPr/>
    </dgm:pt>
    <dgm:pt modelId="{BF05C262-09C3-4D28-842E-2905E4024F2E}" type="pres">
      <dgm:prSet presAssocID="{9DB6F24F-900B-4561-A504-B00F249BCC50}" presName="linNode" presStyleCnt="0"/>
      <dgm:spPr/>
    </dgm:pt>
    <dgm:pt modelId="{DF574B0F-023D-4759-B9EA-42164A3E322C}" type="pres">
      <dgm:prSet presAssocID="{9DB6F24F-900B-4561-A504-B00F249BCC50}" presName="parentShp" presStyleLbl="node1" presStyleIdx="1" presStyleCnt="2" custScaleX="64686" custScaleY="36206">
        <dgm:presLayoutVars>
          <dgm:bulletEnabled val="1"/>
        </dgm:presLayoutVars>
      </dgm:prSet>
      <dgm:spPr/>
      <dgm:t>
        <a:bodyPr/>
        <a:lstStyle/>
        <a:p>
          <a:endParaRPr lang="en-US"/>
        </a:p>
      </dgm:t>
    </dgm:pt>
    <dgm:pt modelId="{E6AA18DF-91AB-4C88-AA00-2AF003FD5039}" type="pres">
      <dgm:prSet presAssocID="{9DB6F24F-900B-4561-A504-B00F249BCC50}" presName="childShp" presStyleLbl="bgAccFollowNode1" presStyleIdx="1" presStyleCnt="2" custScaleY="42080">
        <dgm:presLayoutVars>
          <dgm:bulletEnabled val="1"/>
        </dgm:presLayoutVars>
      </dgm:prSet>
      <dgm:spPr/>
      <dgm:t>
        <a:bodyPr/>
        <a:lstStyle/>
        <a:p>
          <a:endParaRPr lang="en-US"/>
        </a:p>
      </dgm:t>
    </dgm:pt>
  </dgm:ptLst>
  <dgm:cxnLst>
    <dgm:cxn modelId="{F87E709F-0669-459B-8216-FC4BC58F9D93}" type="presOf" srcId="{ACB60355-AC79-43ED-9146-3A39A4DFE137}" destId="{F6CA43DB-4B53-4DB2-8C03-90E5B36520B6}" srcOrd="0" destOrd="0" presId="urn:microsoft.com/office/officeart/2005/8/layout/vList6"/>
    <dgm:cxn modelId="{F4C34F05-3E6B-4F6C-A302-05E1544794EA}" type="presOf" srcId="{9DB6F24F-900B-4561-A504-B00F249BCC50}" destId="{DF574B0F-023D-4759-B9EA-42164A3E322C}" srcOrd="0" destOrd="0" presId="urn:microsoft.com/office/officeart/2005/8/layout/vList6"/>
    <dgm:cxn modelId="{8BBD4EDF-F296-4821-861D-D59D737958DF}" type="presOf" srcId="{62383A31-51C4-4827-BA65-FC5555C714CD}" destId="{45717F17-9559-4709-BE81-0FC4EA062FF5}" srcOrd="0" destOrd="0" presId="urn:microsoft.com/office/officeart/2005/8/layout/vList6"/>
    <dgm:cxn modelId="{B3CB9EDA-5B16-44E4-97C8-B36E25EFFE6B}" srcId="{0C476297-192E-4F41-B58F-2201DE3CB9EF}" destId="{62383A31-51C4-4827-BA65-FC5555C714CD}" srcOrd="0" destOrd="0" parTransId="{4C995D29-3D47-46E9-9722-FEBE358DFAC9}" sibTransId="{2D70F052-D4D1-4706-8AB8-D5345F3DC8E4}"/>
    <dgm:cxn modelId="{35711AAA-4962-4742-9308-74EA5D693757}" type="presOf" srcId="{0C476297-192E-4F41-B58F-2201DE3CB9EF}" destId="{F67CE57D-633B-4AC0-A3CA-85D6609AD250}" srcOrd="0" destOrd="0" presId="urn:microsoft.com/office/officeart/2005/8/layout/vList6"/>
    <dgm:cxn modelId="{3D85F323-BAE7-4DCA-8871-D3287972FE4A}" srcId="{9DB6F24F-900B-4561-A504-B00F249BCC50}" destId="{61D1B9EE-0B84-4D98-84DE-A95A7E96EA5F}" srcOrd="0" destOrd="0" parTransId="{FAF88756-66C9-4F00-903C-272F541FE78C}" sibTransId="{AC3555D5-4026-4F8F-8BD3-6A1DA8B2A60B}"/>
    <dgm:cxn modelId="{9A996C2A-4F79-47C5-87BC-6140051069F2}" srcId="{ACB60355-AC79-43ED-9146-3A39A4DFE137}" destId="{9DB6F24F-900B-4561-A504-B00F249BCC50}" srcOrd="1" destOrd="0" parTransId="{B5120970-4D9B-4808-97E2-4992D95403A2}" sibTransId="{CFB29632-3538-4938-B0C7-92F913213CBF}"/>
    <dgm:cxn modelId="{0863AEA9-658F-433B-81C1-7B88B234DE4C}" type="presOf" srcId="{61D1B9EE-0B84-4D98-84DE-A95A7E96EA5F}" destId="{E6AA18DF-91AB-4C88-AA00-2AF003FD5039}" srcOrd="0" destOrd="0" presId="urn:microsoft.com/office/officeart/2005/8/layout/vList6"/>
    <dgm:cxn modelId="{6195AF56-31C5-4BD0-9A0A-15623FC2ADAE}" srcId="{ACB60355-AC79-43ED-9146-3A39A4DFE137}" destId="{0C476297-192E-4F41-B58F-2201DE3CB9EF}" srcOrd="0" destOrd="0" parTransId="{D4389868-1AA3-47FB-8596-56FE79E7259A}" sibTransId="{05B4418B-0070-432D-BE6E-64B72980359E}"/>
    <dgm:cxn modelId="{961601F3-3628-4D38-9811-6D4C7B01B768}" type="presParOf" srcId="{F6CA43DB-4B53-4DB2-8C03-90E5B36520B6}" destId="{6302F59D-4AF5-417B-83F7-EC12B3118196}" srcOrd="0" destOrd="0" presId="urn:microsoft.com/office/officeart/2005/8/layout/vList6"/>
    <dgm:cxn modelId="{A7F3E3BB-281B-4898-8412-E051E995F865}" type="presParOf" srcId="{6302F59D-4AF5-417B-83F7-EC12B3118196}" destId="{F67CE57D-633B-4AC0-A3CA-85D6609AD250}" srcOrd="0" destOrd="0" presId="urn:microsoft.com/office/officeart/2005/8/layout/vList6"/>
    <dgm:cxn modelId="{419E9F3D-829C-4799-A366-8DF2AFD71C92}" type="presParOf" srcId="{6302F59D-4AF5-417B-83F7-EC12B3118196}" destId="{45717F17-9559-4709-BE81-0FC4EA062FF5}" srcOrd="1" destOrd="0" presId="urn:microsoft.com/office/officeart/2005/8/layout/vList6"/>
    <dgm:cxn modelId="{BBB13584-490F-4353-84E0-7571388EAE19}" type="presParOf" srcId="{F6CA43DB-4B53-4DB2-8C03-90E5B36520B6}" destId="{D57E74FB-FA8D-41B8-B346-58B10C3DE66B}" srcOrd="1" destOrd="0" presId="urn:microsoft.com/office/officeart/2005/8/layout/vList6"/>
    <dgm:cxn modelId="{154D1B99-9BBC-4990-B544-4196B71E9514}" type="presParOf" srcId="{F6CA43DB-4B53-4DB2-8C03-90E5B36520B6}" destId="{BF05C262-09C3-4D28-842E-2905E4024F2E}" srcOrd="2" destOrd="0" presId="urn:microsoft.com/office/officeart/2005/8/layout/vList6"/>
    <dgm:cxn modelId="{7B387F13-2B60-4E2C-B38B-29D13059CCDC}" type="presParOf" srcId="{BF05C262-09C3-4D28-842E-2905E4024F2E}" destId="{DF574B0F-023D-4759-B9EA-42164A3E322C}" srcOrd="0" destOrd="0" presId="urn:microsoft.com/office/officeart/2005/8/layout/vList6"/>
    <dgm:cxn modelId="{6E3D3DF3-BCFE-4552-BDCB-20012080AD97}" type="presParOf" srcId="{BF05C262-09C3-4D28-842E-2905E4024F2E}" destId="{E6AA18DF-91AB-4C88-AA00-2AF003FD503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17F17-9559-4709-BE81-0FC4EA062FF5}">
      <dsp:nvSpPr>
        <dsp:cNvPr id="0" name=""/>
        <dsp:cNvSpPr/>
      </dsp:nvSpPr>
      <dsp:spPr>
        <a:xfrm>
          <a:off x="2517453" y="82185"/>
          <a:ext cx="4585915" cy="11843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latin typeface="Segoe UI" panose="020B0502040204020203" pitchFamily="34" charset="0"/>
              <a:cs typeface="Segoe UI" panose="020B0502040204020203" pitchFamily="34" charset="0"/>
            </a:rPr>
            <a:t>23 tips and tricks for developers</a:t>
          </a:r>
          <a:endParaRPr lang="en-US" sz="2800" kern="1200" dirty="0">
            <a:latin typeface="Segoe UI" panose="020B0502040204020203" pitchFamily="34" charset="0"/>
            <a:cs typeface="Segoe UI" panose="020B0502040204020203" pitchFamily="34" charset="0"/>
          </a:endParaRPr>
        </a:p>
      </dsp:txBody>
      <dsp:txXfrm>
        <a:off x="2517453" y="230231"/>
        <a:ext cx="4141777" cy="888276"/>
      </dsp:txXfrm>
    </dsp:sp>
    <dsp:sp modelId="{F67CE57D-633B-4AC0-A3CA-85D6609AD250}">
      <dsp:nvSpPr>
        <dsp:cNvPr id="0" name=""/>
        <dsp:cNvSpPr/>
      </dsp:nvSpPr>
      <dsp:spPr>
        <a:xfrm>
          <a:off x="539823" y="164848"/>
          <a:ext cx="1977630" cy="101904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Segoe UI" panose="020B0502040204020203" pitchFamily="34" charset="0"/>
              <a:cs typeface="Segoe UI" panose="020B0502040204020203" pitchFamily="34" charset="0"/>
            </a:rPr>
            <a:t>Fri, 10:30</a:t>
          </a:r>
        </a:p>
      </dsp:txBody>
      <dsp:txXfrm>
        <a:off x="589568" y="214593"/>
        <a:ext cx="1878140" cy="919550"/>
      </dsp:txXfrm>
    </dsp:sp>
    <dsp:sp modelId="{E6AA18DF-91AB-4C88-AA00-2AF003FD5039}">
      <dsp:nvSpPr>
        <dsp:cNvPr id="0" name=""/>
        <dsp:cNvSpPr/>
      </dsp:nvSpPr>
      <dsp:spPr>
        <a:xfrm>
          <a:off x="2517453" y="1548009"/>
          <a:ext cx="4585915" cy="1184368"/>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An elegant solution for </a:t>
          </a:r>
          <a:r>
            <a:rPr lang="da-DK" sz="2000" kern="1200" dirty="0" err="1" smtClean="0"/>
            <a:t>creating</a:t>
          </a:r>
          <a:r>
            <a:rPr lang="da-DK" sz="2000" kern="1200" dirty="0" smtClean="0"/>
            <a:t> Dynamics NAV </a:t>
          </a:r>
          <a:r>
            <a:rPr lang="da-DK" sz="2000" kern="1200" dirty="0" err="1" smtClean="0"/>
            <a:t>user</a:t>
          </a:r>
          <a:r>
            <a:rPr lang="da-DK" sz="2000" kern="1200" dirty="0" smtClean="0"/>
            <a:t> </a:t>
          </a:r>
          <a:r>
            <a:rPr lang="da-DK" sz="2000" kern="1200" dirty="0" err="1" smtClean="0"/>
            <a:t>documentation</a:t>
          </a:r>
          <a:r>
            <a:rPr lang="da-DK" sz="2000" kern="1200" dirty="0" smtClean="0"/>
            <a:t> </a:t>
          </a:r>
          <a:endParaRPr lang="en-US" sz="2000" kern="1200" dirty="0">
            <a:latin typeface="Segoe UI" panose="020B0502040204020203" pitchFamily="34" charset="0"/>
            <a:cs typeface="Segoe UI" panose="020B0502040204020203" pitchFamily="34" charset="0"/>
          </a:endParaRPr>
        </a:p>
      </dsp:txBody>
      <dsp:txXfrm>
        <a:off x="2517453" y="1696055"/>
        <a:ext cx="4141777" cy="888276"/>
      </dsp:txXfrm>
    </dsp:sp>
    <dsp:sp modelId="{DF574B0F-023D-4759-B9EA-42164A3E322C}">
      <dsp:nvSpPr>
        <dsp:cNvPr id="0" name=""/>
        <dsp:cNvSpPr/>
      </dsp:nvSpPr>
      <dsp:spPr>
        <a:xfrm>
          <a:off x="539823" y="1630673"/>
          <a:ext cx="1977630" cy="1019040"/>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Segoe UI" panose="020B0502040204020203" pitchFamily="34" charset="0"/>
              <a:cs typeface="Segoe UI" panose="020B0502040204020203" pitchFamily="34" charset="0"/>
            </a:rPr>
            <a:t>Fri, </a:t>
          </a:r>
          <a:r>
            <a:rPr lang="en-US" sz="2400" kern="1200" dirty="0" smtClean="0">
              <a:latin typeface="Segoe UI" panose="020B0502040204020203" pitchFamily="34" charset="0"/>
              <a:cs typeface="Segoe UI" panose="020B0502040204020203" pitchFamily="34" charset="0"/>
            </a:rPr>
            <a:t>13:00</a:t>
          </a:r>
          <a:endParaRPr lang="en-US" sz="2400" kern="1200" dirty="0">
            <a:latin typeface="Segoe UI" panose="020B0502040204020203" pitchFamily="34" charset="0"/>
            <a:cs typeface="Segoe UI" panose="020B0502040204020203" pitchFamily="34" charset="0"/>
          </a:endParaRPr>
        </a:p>
      </dsp:txBody>
      <dsp:txXfrm>
        <a:off x="589568" y="1680418"/>
        <a:ext cx="1878140" cy="9195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845176-A105-D341-A5E0-1294E1A0FFE5}" type="datetimeFigureOut">
              <a:rPr lang="en-US" smtClean="0"/>
              <a:pPr/>
              <a:t>10/14/2015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05AA56-D154-3749-9B92-00ADA0BE9C37}" type="slidenum">
              <a:rPr lang="en-US" smtClean="0"/>
              <a:pPr/>
              <a:t>‹#›</a:t>
            </a:fld>
            <a:endParaRPr lang="en-US"/>
          </a:p>
        </p:txBody>
      </p:sp>
    </p:spTree>
    <p:extLst>
      <p:ext uri="{BB962C8B-B14F-4D97-AF65-F5344CB8AC3E}">
        <p14:creationId xmlns:p14="http://schemas.microsoft.com/office/powerpoint/2010/main" val="3289911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706E6-6A5F-AE4B-801F-2A34364CD371}" type="datetimeFigureOut">
              <a:rPr lang="en-US" smtClean="0"/>
              <a:pPr/>
              <a:t>10/14/2015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78B75-A691-EA4F-B215-437ECD8202D9}" type="slidenum">
              <a:rPr lang="en-US" smtClean="0"/>
              <a:pPr/>
              <a:t>‹#›</a:t>
            </a:fld>
            <a:endParaRPr lang="en-US"/>
          </a:p>
        </p:txBody>
      </p:sp>
    </p:spTree>
    <p:extLst>
      <p:ext uri="{BB962C8B-B14F-4D97-AF65-F5344CB8AC3E}">
        <p14:creationId xmlns:p14="http://schemas.microsoft.com/office/powerpoint/2010/main" val="2218848679"/>
      </p:ext>
    </p:extLst>
  </p:cSld>
  <p:clrMap bg1="lt1" tx1="dk1" bg2="lt2" tx2="dk2" accent1="accent1" accent2="accent2" accent3="accent3" accent4="accent4" accent5="accent5" accent6="accent6" hlink="hlink" folHlink="folHlink"/>
  <p:hf hdr="0" ftr="0" dt="0"/>
  <p:notesStyle>
    <a:lvl1pPr marL="1714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4572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ags" Target="../tags/tag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2178B75-A691-EA4F-B215-437ECD8202D9}" type="slidenum">
              <a:rPr lang="en-US" smtClean="0"/>
              <a:pPr/>
              <a:t>1</a:t>
            </a:fld>
            <a:endParaRPr lang="en-US"/>
          </a:p>
        </p:txBody>
      </p:sp>
    </p:spTree>
    <p:extLst>
      <p:ext uri="{BB962C8B-B14F-4D97-AF65-F5344CB8AC3E}">
        <p14:creationId xmlns:p14="http://schemas.microsoft.com/office/powerpoint/2010/main" val="93355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Need to make quick, accurate business decisions? Do an SSRS report! Need to have information at your fingertips? Want reports based on Account Schedules and other data out of NAV? Daily flash reporting in use at your company? Should it be? This is your power-packed session on how to design your reports using SSRS reporting, including examples of ways to look at your financial data (or any data in NAV!) in ways that will be more impactful.</a:t>
            </a:r>
          </a:p>
          <a:p>
            <a:endParaRPr lang="en-US" dirty="0"/>
          </a:p>
        </p:txBody>
      </p:sp>
      <p:sp>
        <p:nvSpPr>
          <p:cNvPr id="4" name="Slide Number Placeholder 3"/>
          <p:cNvSpPr>
            <a:spLocks noGrp="1"/>
          </p:cNvSpPr>
          <p:nvPr>
            <p:ph type="sldNum" sz="quarter" idx="10"/>
          </p:nvPr>
        </p:nvSpPr>
        <p:spPr/>
        <p:txBody>
          <a:bodyPr/>
          <a:lstStyle/>
          <a:p>
            <a:fld id="{42178B75-A691-EA4F-B215-437ECD8202D9}" type="slidenum">
              <a:rPr lang="en-US" smtClean="0"/>
              <a:pPr/>
              <a:t>8</a:t>
            </a:fld>
            <a:endParaRPr lang="en-US"/>
          </a:p>
        </p:txBody>
      </p:sp>
    </p:spTree>
    <p:extLst>
      <p:ext uri="{BB962C8B-B14F-4D97-AF65-F5344CB8AC3E}">
        <p14:creationId xmlns:p14="http://schemas.microsoft.com/office/powerpoint/2010/main" val="162587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2178B75-A691-EA4F-B215-437ECD8202D9}" type="slidenum">
              <a:rPr lang="en-US" smtClean="0"/>
              <a:pPr/>
              <a:t>9</a:t>
            </a:fld>
            <a:endParaRPr lang="en-US"/>
          </a:p>
        </p:txBody>
      </p:sp>
    </p:spTree>
    <p:extLst>
      <p:ext uri="{BB962C8B-B14F-4D97-AF65-F5344CB8AC3E}">
        <p14:creationId xmlns:p14="http://schemas.microsoft.com/office/powerpoint/2010/main" val="16137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2178B75-A691-EA4F-B215-437ECD8202D9}" type="slidenum">
              <a:rPr lang="en-US" smtClean="0"/>
              <a:pPr/>
              <a:t>64</a:t>
            </a:fld>
            <a:endParaRPr lang="en-US"/>
          </a:p>
        </p:txBody>
      </p:sp>
    </p:spTree>
    <p:extLst>
      <p:ext uri="{BB962C8B-B14F-4D97-AF65-F5344CB8AC3E}">
        <p14:creationId xmlns:p14="http://schemas.microsoft.com/office/powerpoint/2010/main" val="2128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2178B75-A691-EA4F-B215-437ECD8202D9}" type="slidenum">
              <a:rPr lang="en-US" smtClean="0"/>
              <a:pPr/>
              <a:t>65</a:t>
            </a:fld>
            <a:endParaRPr lang="en-US"/>
          </a:p>
        </p:txBody>
      </p:sp>
    </p:spTree>
    <p:extLst>
      <p:ext uri="{BB962C8B-B14F-4D97-AF65-F5344CB8AC3E}">
        <p14:creationId xmlns:p14="http://schemas.microsoft.com/office/powerpoint/2010/main" val="278551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42178B75-A691-EA4F-B215-437ECD8202D9}" type="slidenum">
              <a:rPr lang="en-US" smtClean="0"/>
              <a:pPr/>
              <a:t>69</a:t>
            </a:fld>
            <a:endParaRPr lang="en-US"/>
          </a:p>
        </p:txBody>
      </p:sp>
    </p:spTree>
    <p:extLst>
      <p:ext uri="{BB962C8B-B14F-4D97-AF65-F5344CB8AC3E}">
        <p14:creationId xmlns:p14="http://schemas.microsoft.com/office/powerpoint/2010/main" val="3341651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reno.jpg"/>
          <p:cNvPicPr>
            <a:picLocks noChangeAspect="1"/>
          </p:cNvPicPr>
          <p:nvPr userDrawn="1"/>
        </p:nvPicPr>
        <p:blipFill>
          <a:blip r:embed="rId2"/>
          <a:stretch>
            <a:fillRect/>
          </a:stretch>
        </p:blipFill>
        <p:spPr>
          <a:xfrm>
            <a:off x="1" y="0"/>
            <a:ext cx="9144000" cy="51435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9482" y="632372"/>
            <a:ext cx="1676400" cy="5588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3114" y="241147"/>
            <a:ext cx="1731645" cy="762000"/>
          </a:xfrm>
          <a:prstGeom prst="rect">
            <a:avLst/>
          </a:prstGeom>
        </p:spPr>
      </p:pic>
      <p:sp>
        <p:nvSpPr>
          <p:cNvPr id="2" name="Title 1"/>
          <p:cNvSpPr>
            <a:spLocks noGrp="1"/>
          </p:cNvSpPr>
          <p:nvPr>
            <p:ph type="ctrTitle"/>
          </p:nvPr>
        </p:nvSpPr>
        <p:spPr>
          <a:xfrm>
            <a:off x="770464" y="1586906"/>
            <a:ext cx="7772400" cy="1848940"/>
          </a:xfrm>
        </p:spPr>
        <p:txBody>
          <a:bodyPr>
            <a:normAutofit/>
          </a:bodyPr>
          <a:lstStyle>
            <a:lvl1pPr marL="0" marR="0" indent="0" algn="ctr" defTabSz="457200" rtl="0" eaLnBrk="1" fontAlgn="auto" latinLnBrk="0" hangingPunct="1">
              <a:lnSpc>
                <a:spcPct val="100000"/>
              </a:lnSpc>
              <a:spcBef>
                <a:spcPct val="0"/>
              </a:spcBef>
              <a:spcAft>
                <a:spcPts val="0"/>
              </a:spcAft>
              <a:buClrTx/>
              <a:buSzTx/>
              <a:buFontTx/>
              <a:buNone/>
              <a:tabLst/>
              <a:defRPr sz="3200" b="0" cap="all">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64194"/>
            <a:ext cx="6400800" cy="883820"/>
          </a:xfrm>
        </p:spPr>
        <p:txBody>
          <a:bodyPr>
            <a:noAutofit/>
          </a:bodyPr>
          <a:lstStyle>
            <a:lvl1pPr marL="0" indent="0" algn="ctr">
              <a:spcBef>
                <a:spcPts val="0"/>
              </a:spcBef>
              <a:buNone/>
              <a:defRPr sz="2200" b="0" i="0">
                <a:solidFill>
                  <a:schemeClr val="bg1">
                    <a:lumMod val="6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200" smtClean="0"/>
              <a:t>Click to edit Master subtitle style</a:t>
            </a:r>
            <a:endParaRPr lang="en-US" sz="2200" dirty="0"/>
          </a:p>
        </p:txBody>
      </p:sp>
      <p:sp>
        <p:nvSpPr>
          <p:cNvPr id="11" name="Rectangle 10"/>
          <p:cNvSpPr/>
          <p:nvPr userDrawn="1"/>
        </p:nvSpPr>
        <p:spPr>
          <a:xfrm>
            <a:off x="0" y="1157458"/>
            <a:ext cx="9144000" cy="91440"/>
          </a:xfrm>
          <a:prstGeom prst="rect">
            <a:avLst/>
          </a:prstGeom>
          <a:solidFill>
            <a:srgbClr val="FF94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3894663"/>
            <a:ext cx="9144000" cy="91440"/>
          </a:xfrm>
          <a:prstGeom prst="rect">
            <a:avLst/>
          </a:prstGeom>
          <a:solidFill>
            <a:srgbClr val="FF94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userDrawn="1"/>
        </p:nvSpPr>
        <p:spPr>
          <a:xfrm>
            <a:off x="6415717" y="699115"/>
            <a:ext cx="830938" cy="830938"/>
          </a:xfrm>
          <a:prstGeom prst="ellipse">
            <a:avLst/>
          </a:prstGeom>
          <a:solidFill>
            <a:srgbClr val="033E60"/>
          </a:solidFill>
          <a:ln>
            <a:solidFill>
              <a:srgbClr val="D4D4D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33E60"/>
              </a:solidFill>
            </a:endParaRPr>
          </a:p>
        </p:txBody>
      </p:sp>
      <p:pic>
        <p:nvPicPr>
          <p:cNvPr id="15" name="Picture 14" descr="white_twitter.png"/>
          <p:cNvPicPr>
            <a:picLocks noChangeAspect="1"/>
          </p:cNvPicPr>
          <p:nvPr userDrawn="1"/>
        </p:nvPicPr>
        <p:blipFill>
          <a:blip r:embed="rId5"/>
          <a:stretch>
            <a:fillRect/>
          </a:stretch>
        </p:blipFill>
        <p:spPr>
          <a:xfrm>
            <a:off x="6682251" y="797857"/>
            <a:ext cx="302748" cy="302748"/>
          </a:xfrm>
          <a:prstGeom prst="rect">
            <a:avLst/>
          </a:prstGeom>
        </p:spPr>
      </p:pic>
      <p:sp>
        <p:nvSpPr>
          <p:cNvPr id="16" name="TextBox 15"/>
          <p:cNvSpPr txBox="1"/>
          <p:nvPr userDrawn="1"/>
        </p:nvSpPr>
        <p:spPr>
          <a:xfrm>
            <a:off x="6328505" y="1164130"/>
            <a:ext cx="1005362" cy="205184"/>
          </a:xfrm>
          <a:prstGeom prst="rect">
            <a:avLst/>
          </a:prstGeom>
          <a:noFill/>
        </p:spPr>
        <p:txBody>
          <a:bodyPr wrap="square" rtlCol="0">
            <a:spAutoFit/>
          </a:bodyPr>
          <a:lstStyle/>
          <a:p>
            <a:pPr algn="ctr"/>
            <a:r>
              <a:rPr lang="en-US" sz="1100" b="1" kern="1200" baseline="30000" dirty="0" smtClean="0">
                <a:solidFill>
                  <a:schemeClr val="bg1"/>
                </a:solidFill>
                <a:latin typeface="Calibri"/>
                <a:ea typeface="+mn-ea"/>
                <a:cs typeface="Calibri"/>
              </a:rPr>
              <a:t>#</a:t>
            </a:r>
            <a:r>
              <a:rPr lang="en-US" sz="1100" b="1" kern="1200" baseline="30000" dirty="0" err="1" smtClean="0">
                <a:solidFill>
                  <a:schemeClr val="bg1"/>
                </a:solidFill>
                <a:latin typeface="Calibri"/>
                <a:ea typeface="+mn-ea"/>
                <a:cs typeface="Calibri"/>
              </a:rPr>
              <a:t>NAVUGSummit</a:t>
            </a:r>
            <a:endParaRPr lang="en-US" sz="1100" b="1" kern="1200" baseline="30000" dirty="0" smtClean="0">
              <a:solidFill>
                <a:schemeClr val="bg1"/>
              </a:solidFill>
              <a:latin typeface="Calibri"/>
              <a:ea typeface="+mn-ea"/>
              <a:cs typeface="Calibri"/>
            </a:endParaRPr>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28234"/>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28234"/>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043AC-715E-4E1B-A3B2-D6A546BD8ECE}"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946543-F5AB-4242-8632-AF7BE8A84D13}" type="slidenum">
              <a:rPr lang="en-US" smtClean="0"/>
              <a:t>‹#›</a:t>
            </a:fld>
            <a:endParaRPr lang="en-US"/>
          </a:p>
        </p:txBody>
      </p:sp>
    </p:spTree>
    <p:extLst>
      <p:ext uri="{BB962C8B-B14F-4D97-AF65-F5344CB8AC3E}">
        <p14:creationId xmlns:p14="http://schemas.microsoft.com/office/powerpoint/2010/main" val="287562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1157458"/>
            <a:ext cx="9144000" cy="3986042"/>
          </a:xfrm>
          <a:prstGeom prst="rect">
            <a:avLst/>
          </a:prstGeom>
          <a:solidFill>
            <a:srgbClr val="033E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12925"/>
            <a:ext cx="7772400" cy="1101725"/>
          </a:xfrm>
        </p:spPr>
        <p:txBody>
          <a:bodyPr>
            <a:normAutofit/>
          </a:bodyPr>
          <a:lstStyle>
            <a:lvl1pPr>
              <a:defRPr sz="3000" cap="all">
                <a:solidFill>
                  <a:srgbClr val="FFFFFF"/>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114" y="241147"/>
            <a:ext cx="1731645"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1248898"/>
            <a:ext cx="9144000" cy="2645765"/>
          </a:xfrm>
          <a:prstGeom prst="rect">
            <a:avLst/>
          </a:prstGeom>
          <a:solidFill>
            <a:srgbClr val="033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3040646" y="1883832"/>
            <a:ext cx="2857569" cy="1268920"/>
          </a:xfrm>
          <a:prstGeom prst="rect">
            <a:avLst/>
          </a:prstGeom>
        </p:spPr>
      </p:pic>
      <p:sp>
        <p:nvSpPr>
          <p:cNvPr id="9" name="Rectangle 8"/>
          <p:cNvSpPr/>
          <p:nvPr userDrawn="1"/>
        </p:nvSpPr>
        <p:spPr>
          <a:xfrm>
            <a:off x="0" y="1167618"/>
            <a:ext cx="9144000" cy="91440"/>
          </a:xfrm>
          <a:prstGeom prst="rect">
            <a:avLst/>
          </a:prstGeom>
          <a:solidFill>
            <a:srgbClr val="FF94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3894663"/>
            <a:ext cx="9144000" cy="91440"/>
          </a:xfrm>
          <a:prstGeom prst="rect">
            <a:avLst/>
          </a:prstGeom>
          <a:solidFill>
            <a:srgbClr val="FF94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Clr>
                <a:srgbClr val="057CC1"/>
              </a:buClr>
              <a:defRPr sz="2800"/>
            </a:lvl1pPr>
            <a:lvl2pPr marL="457200" indent="-228600">
              <a:defRPr sz="2400">
                <a:solidFill>
                  <a:schemeClr val="tx1"/>
                </a:solidFill>
              </a:defRPr>
            </a:lvl2pPr>
            <a:lvl3pPr marL="685800" indent="-2286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sz="800">
                <a:solidFill>
                  <a:srgbClr val="FFFFFF"/>
                </a:solidFill>
                <a:latin typeface="Myriad Bold"/>
                <a:cs typeface="Myriad Bold"/>
              </a:defRPr>
            </a:lvl1pPr>
          </a:lstStyle>
          <a:p>
            <a:fld id="{5CD6C17D-3397-F346-B995-5003D7EC1FFC}" type="slidenum">
              <a:rPr lang="en-US" smtClean="0"/>
              <a:pPr/>
              <a:t>‹#›</a:t>
            </a:fld>
            <a:endParaRPr lang="en-US" dirty="0"/>
          </a:p>
        </p:txBody>
      </p:sp>
      <p:sp>
        <p:nvSpPr>
          <p:cNvPr id="5" name="Title Placeholder 1"/>
          <p:cNvSpPr>
            <a:spLocks noGrp="1"/>
          </p:cNvSpPr>
          <p:nvPr>
            <p:ph type="title"/>
          </p:nvPr>
        </p:nvSpPr>
        <p:spPr>
          <a:xfrm>
            <a:off x="457200" y="167495"/>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D6C17D-3397-F346-B995-5003D7EC1FFC}" type="slidenum">
              <a:rPr lang="en-US" smtClean="0"/>
              <a:pPr/>
              <a:t>‹#›</a:t>
            </a:fld>
            <a:endParaRPr lang="en-US"/>
          </a:p>
        </p:txBody>
      </p:sp>
      <p:sp>
        <p:nvSpPr>
          <p:cNvPr id="2" name="Title 1"/>
          <p:cNvSpPr>
            <a:spLocks noGrp="1"/>
          </p:cNvSpPr>
          <p:nvPr>
            <p:ph type="title" hasCustomPrompt="1"/>
          </p:nvPr>
        </p:nvSpPr>
        <p:spPr>
          <a:xfrm>
            <a:off x="539552" y="3075806"/>
            <a:ext cx="7868610" cy="1021556"/>
          </a:xfrm>
        </p:spPr>
        <p:txBody>
          <a:bodyPr anchor="t">
            <a:normAutofit/>
          </a:bodyPr>
          <a:lstStyle>
            <a:lvl1pPr algn="l">
              <a:defRPr sz="3000" b="0" cap="all">
                <a:solidFill>
                  <a:schemeClr val="tx1"/>
                </a:solidFill>
              </a:defRPr>
            </a:lvl1pPr>
          </a:lstStyle>
          <a:p>
            <a:r>
              <a:rPr lang="en-US" dirty="0" smtClean="0"/>
              <a:t>Section header</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45024"/>
            <a:ext cx="4038600" cy="2545556"/>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45024"/>
            <a:ext cx="4038600" cy="2545556"/>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200" b="1">
                <a:solidFill>
                  <a:srgbClr val="033E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200" b="1">
                <a:solidFill>
                  <a:srgbClr val="033E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CD6C17D-3397-F346-B995-5003D7EC1FFC}" type="slidenum">
              <a:rPr lang="en-US" smtClean="0"/>
              <a:pPr/>
              <a:t>‹#›</a:t>
            </a:fld>
            <a:endParaRPr lang="en-US"/>
          </a:p>
        </p:txBody>
      </p:sp>
      <p:sp>
        <p:nvSpPr>
          <p:cNvPr id="8" name="Title Placeholder 1"/>
          <p:cNvSpPr>
            <a:spLocks noGrp="1"/>
          </p:cNvSpPr>
          <p:nvPr>
            <p:ph type="title"/>
          </p:nvPr>
        </p:nvSpPr>
        <p:spPr>
          <a:xfrm>
            <a:off x="457200" y="167495"/>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normAutofit/>
          </a:bodyPr>
          <a:lstStyle>
            <a:lvl1pPr algn="l">
              <a:defRPr sz="1800" b="1">
                <a:solidFill>
                  <a:srgbClr val="013A48"/>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2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rgbClr val="013A48"/>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CD6C17D-3397-F346-B995-5003D7EC1FFC}"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86747" y="4482863"/>
            <a:ext cx="692658" cy="304800"/>
          </a:xfrm>
          <a:prstGeom prst="rect">
            <a:avLst/>
          </a:prstGeom>
        </p:spPr>
      </p:pic>
      <p:sp>
        <p:nvSpPr>
          <p:cNvPr id="9" name="Rectangle 8"/>
          <p:cNvSpPr/>
          <p:nvPr userDrawn="1"/>
        </p:nvSpPr>
        <p:spPr>
          <a:xfrm>
            <a:off x="0" y="4883570"/>
            <a:ext cx="9144000" cy="274320"/>
          </a:xfrm>
          <a:prstGeom prst="rect">
            <a:avLst/>
          </a:prstGeom>
          <a:solidFill>
            <a:srgbClr val="FF94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7495"/>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04285" y="1200151"/>
            <a:ext cx="8229600" cy="3394472"/>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849533" y="4888898"/>
            <a:ext cx="2133600" cy="273844"/>
          </a:xfrm>
          <a:prstGeom prst="rect">
            <a:avLst/>
          </a:prstGeom>
        </p:spPr>
        <p:txBody>
          <a:bodyPr vert="horz" lIns="91440" tIns="45720" rIns="91440" bIns="45720" rtlCol="0" anchor="ctr"/>
          <a:lstStyle>
            <a:lvl1pPr algn="r">
              <a:defRPr sz="1000">
                <a:solidFill>
                  <a:srgbClr val="FFFFFF"/>
                </a:solidFill>
                <a:latin typeface="Calibri"/>
                <a:cs typeface="Calibri"/>
              </a:defRPr>
            </a:lvl1pPr>
          </a:lstStyle>
          <a:p>
            <a:fld id="{5CD6C17D-3397-F346-B995-5003D7EC1FFC}" type="slidenum">
              <a:rPr lang="en-US" smtClean="0"/>
              <a:pPr/>
              <a:t>‹#›</a:t>
            </a:fld>
            <a:endParaRPr lang="en-US" dirty="0"/>
          </a:p>
        </p:txBody>
      </p:sp>
      <p:cxnSp>
        <p:nvCxnSpPr>
          <p:cNvPr id="8" name="Straight Connector 7"/>
          <p:cNvCxnSpPr/>
          <p:nvPr userDrawn="1"/>
        </p:nvCxnSpPr>
        <p:spPr>
          <a:xfrm>
            <a:off x="445655" y="942836"/>
            <a:ext cx="8229600" cy="1588"/>
          </a:xfrm>
          <a:prstGeom prst="line">
            <a:avLst/>
          </a:prstGeom>
          <a:ln w="63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white_twitter.png"/>
          <p:cNvPicPr>
            <a:picLocks noChangeAspect="1"/>
          </p:cNvPicPr>
          <p:nvPr userDrawn="1"/>
        </p:nvPicPr>
        <p:blipFill>
          <a:blip r:embed="rId15"/>
          <a:stretch>
            <a:fillRect/>
          </a:stretch>
        </p:blipFill>
        <p:spPr>
          <a:xfrm>
            <a:off x="404285" y="4925416"/>
            <a:ext cx="162560" cy="162560"/>
          </a:xfrm>
          <a:prstGeom prst="rect">
            <a:avLst/>
          </a:prstGeom>
        </p:spPr>
      </p:pic>
      <p:sp>
        <p:nvSpPr>
          <p:cNvPr id="11" name="TextBox 10"/>
          <p:cNvSpPr txBox="1"/>
          <p:nvPr userDrawn="1"/>
        </p:nvSpPr>
        <p:spPr>
          <a:xfrm>
            <a:off x="511856" y="4944658"/>
            <a:ext cx="2211916" cy="24622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1" kern="1200" baseline="30000" dirty="0" smtClean="0">
                <a:solidFill>
                  <a:srgbClr val="FFFFFF"/>
                </a:solidFill>
                <a:latin typeface="+mn-lt"/>
                <a:ea typeface="+mn-ea"/>
                <a:cs typeface="+mn-cs"/>
              </a:rPr>
              <a:t> #</a:t>
            </a:r>
            <a:r>
              <a:rPr lang="en-US" sz="1500" b="1" kern="1200" baseline="30000" dirty="0" err="1" smtClean="0">
                <a:solidFill>
                  <a:srgbClr val="FFFFFF"/>
                </a:solidFill>
                <a:latin typeface="+mn-lt"/>
                <a:ea typeface="+mn-ea"/>
                <a:cs typeface="+mn-cs"/>
              </a:rPr>
              <a:t>NAVUGSummit</a:t>
            </a:r>
            <a:r>
              <a:rPr lang="en-US" sz="1500" b="1" kern="1200" baseline="30000" dirty="0" smtClean="0">
                <a:solidFill>
                  <a:srgbClr val="FFFFFF"/>
                </a:solidFill>
                <a:latin typeface="+mn-lt"/>
                <a:ea typeface="+mn-ea"/>
                <a:cs typeface="+mn-cs"/>
              </a:rPr>
              <a:t> | #INreno15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hf hdr="0" dt="0"/>
  <p:txStyles>
    <p:titleStyle>
      <a:lvl1pPr algn="l" defTabSz="457200" rtl="0" eaLnBrk="1" latinLnBrk="0" hangingPunct="1">
        <a:spcBef>
          <a:spcPct val="0"/>
        </a:spcBef>
        <a:buNone/>
        <a:defRPr sz="3000" b="0" i="0" kern="1200" cap="all">
          <a:solidFill>
            <a:srgbClr val="057CC1"/>
          </a:solidFill>
          <a:latin typeface="Segoe UI Light" panose="020B0502040204020203" pitchFamily="34" charset="0"/>
          <a:ea typeface="+mj-ea"/>
          <a:cs typeface="Segoe UI Light" panose="020B0502040204020203" pitchFamily="34" charset="0"/>
        </a:defRPr>
      </a:lvl1pPr>
    </p:titleStyle>
    <p:bodyStyle>
      <a:lvl1pPr marL="228600" indent="-228600" algn="l" defTabSz="457200" rtl="0" eaLnBrk="1" latinLnBrk="0" hangingPunct="1">
        <a:lnSpc>
          <a:spcPct val="90000"/>
        </a:lnSpc>
        <a:spcBef>
          <a:spcPts val="900"/>
        </a:spcBef>
        <a:buClr>
          <a:srgbClr val="057CC1"/>
        </a:buClr>
        <a:buSzPct val="80000"/>
        <a:buFont typeface="Wingdings" charset="2"/>
        <a:buChar char="§"/>
        <a:defRPr sz="2800" b="0" i="0" kern="1200">
          <a:solidFill>
            <a:schemeClr val="tx1"/>
          </a:solidFill>
          <a:latin typeface="Segoe UI" panose="020B0502040204020203" pitchFamily="34" charset="0"/>
          <a:ea typeface="+mn-ea"/>
          <a:cs typeface="Segoe UI" panose="020B0502040204020203" pitchFamily="34" charset="0"/>
        </a:defRPr>
      </a:lvl1pPr>
      <a:lvl2pPr marL="457200" indent="-228600" algn="l" defTabSz="457200" rtl="0" eaLnBrk="1" latinLnBrk="0" hangingPunct="1">
        <a:lnSpc>
          <a:spcPct val="90000"/>
        </a:lnSpc>
        <a:spcBef>
          <a:spcPts val="900"/>
        </a:spcBef>
        <a:buClrTx/>
        <a:buSzPct val="60000"/>
        <a:buFont typeface="Arial"/>
        <a:buChar char="–"/>
        <a:defRPr sz="2400" b="0" i="0" kern="1200">
          <a:solidFill>
            <a:schemeClr val="tx1"/>
          </a:solidFill>
          <a:latin typeface="Segoe UI" panose="020B0502040204020203" pitchFamily="34" charset="0"/>
          <a:ea typeface="+mn-ea"/>
          <a:cs typeface="Segoe UI" panose="020B0502040204020203" pitchFamily="34" charset="0"/>
        </a:defRPr>
      </a:lvl2pPr>
      <a:lvl3pPr marL="685800" indent="-228600" algn="l" defTabSz="457200" rtl="0" eaLnBrk="1" latinLnBrk="0" hangingPunct="1">
        <a:lnSpc>
          <a:spcPct val="90000"/>
        </a:lnSpc>
        <a:spcBef>
          <a:spcPts val="900"/>
        </a:spcBef>
        <a:buFont typeface="Arial"/>
        <a:buChar char="•"/>
        <a:defRPr sz="1800" b="0" i="0" kern="1200">
          <a:solidFill>
            <a:schemeClr val="bg1">
              <a:lumMod val="50000"/>
            </a:schemeClr>
          </a:solidFill>
          <a:latin typeface="Segoe UI" panose="020B0502040204020203" pitchFamily="34" charset="0"/>
          <a:ea typeface="+mn-ea"/>
          <a:cs typeface="Segoe UI" panose="020B0502040204020203" pitchFamily="34" charset="0"/>
        </a:defRPr>
      </a:lvl3pPr>
      <a:lvl4pPr marL="1600200" indent="-228600" algn="l" defTabSz="457200" rtl="0" eaLnBrk="1" latinLnBrk="0" hangingPunct="1">
        <a:lnSpc>
          <a:spcPct val="90000"/>
        </a:lnSpc>
        <a:spcBef>
          <a:spcPts val="900"/>
        </a:spcBef>
        <a:buFont typeface="Arial"/>
        <a:buChar char="–"/>
        <a:defRPr sz="1600" b="0" i="0" kern="1200">
          <a:solidFill>
            <a:schemeClr val="bg1">
              <a:lumMod val="50000"/>
            </a:schemeClr>
          </a:solidFill>
          <a:latin typeface="Segoe UI" panose="020B0502040204020203" pitchFamily="34" charset="0"/>
          <a:ea typeface="+mn-ea"/>
          <a:cs typeface="Segoe UI" panose="020B0502040204020203" pitchFamily="34" charset="0"/>
        </a:defRPr>
      </a:lvl4pPr>
      <a:lvl5pPr marL="2057400" indent="-228600" algn="l" defTabSz="457200" rtl="0" eaLnBrk="1" latinLnBrk="0" hangingPunct="1">
        <a:lnSpc>
          <a:spcPct val="90000"/>
        </a:lnSpc>
        <a:spcBef>
          <a:spcPts val="900"/>
        </a:spcBef>
        <a:buFont typeface="Arial"/>
        <a:buChar char="»"/>
        <a:defRPr sz="1400" b="0" i="0" kern="1200">
          <a:solidFill>
            <a:schemeClr val="bg1">
              <a:lumMod val="50000"/>
            </a:schemeClr>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37565C-20E1-FA4E-A039-41B7B109729E}" type="datetimeFigureOut">
              <a:rPr lang="en-US" smtClean="0"/>
              <a:pPr/>
              <a:t>10/14/2015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CDBFB23-46FF-484F-AA9F-7BB9B2B457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3F78ABE-807D-7042-ABF2-71D316539D84}" type="datetimeFigureOut">
              <a:rPr lang="en-US" smtClean="0"/>
              <a:pPr/>
              <a:t>10/14/2015</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2940B0B-3B8E-8C49-AFDC-F75DD8BF8D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sdn.microsoft.com/en-us/library/dd264739.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events@navug.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sdn.microsoft.com/en-us/library/fyy7a5kt(v=vs.110).aspx" TargetMode="External"/><Relationship Id="rId2" Type="http://schemas.openxmlformats.org/officeDocument/2006/relationships/hyperlink" Target="https://msdn.microsoft.com/en-us/library/system.io.path.getfullpath(v=vs.110).aspx" TargetMode="External"/><Relationship Id="rId1" Type="http://schemas.openxmlformats.org/officeDocument/2006/relationships/slideLayout" Target="../slideLayouts/slideLayout4.xml"/><Relationship Id="rId5" Type="http://schemas.openxmlformats.org/officeDocument/2006/relationships/hyperlink" Target="https://msdn.microsoft.com/en-us/library/system.io.path.gettemppath(v=vs.110).aspx" TargetMode="External"/><Relationship Id="rId4" Type="http://schemas.openxmlformats.org/officeDocument/2006/relationships/hyperlink" Target="https://msdn.microsoft.com/en-us/library/system.io.path.ispathrooted(v=vs.110).aspx"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mailto:townhall@navug.com"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464" y="1783068"/>
            <a:ext cx="7772400" cy="1102519"/>
          </a:xfrm>
        </p:spPr>
        <p:txBody>
          <a:bodyPr>
            <a:normAutofit/>
          </a:bodyPr>
          <a:lstStyle/>
          <a:p>
            <a:r>
              <a:rPr lang="en-US" dirty="0"/>
              <a:t>ITD03 Extending Dynamics NAV using .NET framework </a:t>
            </a:r>
            <a:r>
              <a:rPr lang="en-US" dirty="0" smtClean="0"/>
              <a:t>interoperability</a:t>
            </a:r>
            <a:endParaRPr lang="en-US" sz="3500" dirty="0"/>
          </a:p>
        </p:txBody>
      </p:sp>
      <p:sp>
        <p:nvSpPr>
          <p:cNvPr id="4" name="Subtitle 3"/>
          <p:cNvSpPr>
            <a:spLocks noGrp="1"/>
          </p:cNvSpPr>
          <p:nvPr>
            <p:ph type="subTitle" idx="1"/>
          </p:nvPr>
        </p:nvSpPr>
        <p:spPr>
          <a:xfrm>
            <a:off x="1371600" y="4171950"/>
            <a:ext cx="2438400" cy="971550"/>
          </a:xfrm>
        </p:spPr>
        <p:txBody>
          <a:bodyPr/>
          <a:lstStyle/>
          <a:p>
            <a:r>
              <a:rPr lang="en-US" dirty="0"/>
              <a:t>Erik </a:t>
            </a:r>
            <a:r>
              <a:rPr lang="en-US" dirty="0" smtClean="0"/>
              <a:t>Hougaard</a:t>
            </a:r>
          </a:p>
        </p:txBody>
      </p:sp>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a-DK" dirty="0" err="1" smtClean="0"/>
              <a:t>Throw</a:t>
            </a:r>
            <a:r>
              <a:rPr lang="da-DK" dirty="0" smtClean="0"/>
              <a:t> a </a:t>
            </a:r>
            <a:r>
              <a:rPr lang="da-DK" dirty="0" err="1" smtClean="0"/>
              <a:t>tweet</a:t>
            </a:r>
            <a:r>
              <a:rPr lang="da-DK" dirty="0" smtClean="0"/>
              <a:t> at </a:t>
            </a:r>
            <a:r>
              <a:rPr lang="da-DK" dirty="0" err="1" smtClean="0"/>
              <a:t>me</a:t>
            </a:r>
            <a:r>
              <a:rPr lang="da-DK" dirty="0" smtClean="0"/>
              <a:t> if </a:t>
            </a:r>
            <a:r>
              <a:rPr lang="da-DK" dirty="0" err="1" smtClean="0"/>
              <a:t>you</a:t>
            </a:r>
            <a:r>
              <a:rPr lang="da-DK" dirty="0" smtClean="0"/>
              <a:t> </a:t>
            </a:r>
            <a:r>
              <a:rPr lang="da-DK" dirty="0" err="1" smtClean="0"/>
              <a:t>got</a:t>
            </a:r>
            <a:r>
              <a:rPr lang="da-DK" dirty="0" smtClean="0"/>
              <a:t> a </a:t>
            </a:r>
            <a:r>
              <a:rPr lang="da-DK" dirty="0" err="1" smtClean="0"/>
              <a:t>DotNet</a:t>
            </a:r>
            <a:r>
              <a:rPr lang="da-DK" dirty="0" smtClean="0"/>
              <a:t> </a:t>
            </a:r>
            <a:r>
              <a:rPr lang="da-DK" dirty="0" err="1" smtClean="0"/>
              <a:t>thing</a:t>
            </a:r>
            <a:r>
              <a:rPr lang="da-DK" dirty="0" smtClean="0"/>
              <a:t> I </a:t>
            </a:r>
            <a:r>
              <a:rPr lang="da-DK" dirty="0" err="1" smtClean="0"/>
              <a:t>should</a:t>
            </a:r>
            <a:r>
              <a:rPr lang="da-DK" dirty="0" smtClean="0"/>
              <a:t> </a:t>
            </a:r>
            <a:r>
              <a:rPr lang="da-DK" dirty="0" err="1" smtClean="0"/>
              <a:t>try</a:t>
            </a:r>
            <a:r>
              <a:rPr lang="da-DK" dirty="0" smtClean="0"/>
              <a:t> to cover at the end of </a:t>
            </a:r>
            <a:r>
              <a:rPr lang="da-DK" dirty="0" err="1" smtClean="0"/>
              <a:t>this</a:t>
            </a:r>
            <a:r>
              <a:rPr lang="da-DK" dirty="0" smtClean="0"/>
              <a:t> session.</a:t>
            </a:r>
          </a:p>
          <a:p>
            <a:pPr marL="0" indent="0">
              <a:buNone/>
            </a:pPr>
            <a:endParaRPr lang="da-DK" dirty="0"/>
          </a:p>
          <a:p>
            <a:pPr marL="0" indent="0">
              <a:buNone/>
            </a:pPr>
            <a:r>
              <a:rPr lang="da-DK" dirty="0" smtClean="0"/>
              <a:t>In general, </a:t>
            </a:r>
            <a:r>
              <a:rPr lang="da-DK" dirty="0" err="1" smtClean="0"/>
              <a:t>tweet</a:t>
            </a:r>
            <a:r>
              <a:rPr lang="da-DK" dirty="0" smtClean="0"/>
              <a:t> </a:t>
            </a:r>
            <a:r>
              <a:rPr lang="da-DK" dirty="0" err="1" smtClean="0"/>
              <a:t>me</a:t>
            </a:r>
            <a:r>
              <a:rPr lang="da-DK" dirty="0" smtClean="0"/>
              <a:t> if </a:t>
            </a:r>
            <a:r>
              <a:rPr lang="da-DK" dirty="0" err="1" smtClean="0"/>
              <a:t>you</a:t>
            </a:r>
            <a:r>
              <a:rPr lang="da-DK" dirty="0" smtClean="0"/>
              <a:t> </a:t>
            </a:r>
            <a:r>
              <a:rPr lang="da-DK" dirty="0" err="1" smtClean="0"/>
              <a:t>got</a:t>
            </a:r>
            <a:r>
              <a:rPr lang="da-DK" dirty="0" smtClean="0"/>
              <a:t> NAV </a:t>
            </a:r>
            <a:r>
              <a:rPr lang="da-DK" dirty="0" err="1" smtClean="0"/>
              <a:t>questions</a:t>
            </a:r>
            <a:endParaRPr lang="da-DK" dirty="0" smtClean="0"/>
          </a:p>
          <a:p>
            <a:pPr marL="0" indent="0">
              <a:buNone/>
            </a:pPr>
            <a:endParaRPr lang="da-DK" dirty="0"/>
          </a:p>
          <a:p>
            <a:pPr marL="0" indent="0" algn="ctr">
              <a:buNone/>
            </a:pPr>
            <a:r>
              <a:rPr lang="da-DK" sz="4800" dirty="0" smtClean="0"/>
              <a:t>@eHougaard</a:t>
            </a:r>
            <a:endParaRPr lang="da-DK"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10</a:t>
            </a:fld>
            <a:endParaRPr lang="en-US" dirty="0"/>
          </a:p>
        </p:txBody>
      </p:sp>
      <p:sp>
        <p:nvSpPr>
          <p:cNvPr id="4" name="Title 3"/>
          <p:cNvSpPr>
            <a:spLocks noGrp="1"/>
          </p:cNvSpPr>
          <p:nvPr>
            <p:ph type="title"/>
          </p:nvPr>
        </p:nvSpPr>
        <p:spPr/>
        <p:txBody>
          <a:bodyPr/>
          <a:lstStyle/>
          <a:p>
            <a:r>
              <a:rPr lang="da-DK" dirty="0" smtClean="0"/>
              <a:t>TWEET ME</a:t>
            </a:r>
            <a:endParaRPr lang="da-DK" dirty="0"/>
          </a:p>
        </p:txBody>
      </p:sp>
    </p:spTree>
    <p:extLst>
      <p:ext uri="{BB962C8B-B14F-4D97-AF65-F5344CB8AC3E}">
        <p14:creationId xmlns:p14="http://schemas.microsoft.com/office/powerpoint/2010/main" val="94824948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a:t>
            </a:r>
            <a:r>
              <a:rPr lang="en-US" dirty="0" smtClean="0"/>
              <a:t>interoperability in NAV </a:t>
            </a:r>
            <a:r>
              <a:rPr lang="en-US" dirty="0" smtClean="0"/>
              <a:t>2013-2016</a:t>
            </a:r>
            <a:endParaRPr lang="en-US" dirty="0"/>
          </a:p>
        </p:txBody>
      </p:sp>
      <p:sp>
        <p:nvSpPr>
          <p:cNvPr id="3" name="Content Placeholder 2"/>
          <p:cNvSpPr>
            <a:spLocks noGrp="1"/>
          </p:cNvSpPr>
          <p:nvPr>
            <p:ph idx="1"/>
          </p:nvPr>
        </p:nvSpPr>
        <p:spPr>
          <a:xfrm>
            <a:off x="507492" y="1508760"/>
            <a:ext cx="7904409" cy="3422055"/>
          </a:xfrm>
        </p:spPr>
        <p:txBody>
          <a:bodyPr>
            <a:normAutofit fontScale="77500" lnSpcReduction="20000"/>
          </a:bodyPr>
          <a:lstStyle/>
          <a:p>
            <a:r>
              <a:rPr lang="da-DK" dirty="0" smtClean="0"/>
              <a:t>A </a:t>
            </a:r>
            <a:r>
              <a:rPr lang="da-DK" dirty="0" err="1" smtClean="0"/>
              <a:t>way</a:t>
            </a:r>
            <a:r>
              <a:rPr lang="da-DK" dirty="0" smtClean="0"/>
              <a:t> to </a:t>
            </a:r>
            <a:r>
              <a:rPr lang="da-DK" dirty="0" err="1" smtClean="0"/>
              <a:t>access</a:t>
            </a:r>
            <a:r>
              <a:rPr lang="da-DK" dirty="0" smtClean="0"/>
              <a:t> parts of the .NET Framework from C/AL</a:t>
            </a:r>
          </a:p>
          <a:p>
            <a:endParaRPr lang="da-DK" dirty="0"/>
          </a:p>
          <a:p>
            <a:r>
              <a:rPr lang="da-DK" dirty="0" smtClean="0"/>
              <a:t>Even </a:t>
            </a:r>
            <a:r>
              <a:rPr lang="da-DK" dirty="0" err="1" smtClean="0"/>
              <a:t>though</a:t>
            </a:r>
            <a:r>
              <a:rPr lang="da-DK" dirty="0" smtClean="0"/>
              <a:t> C/AL </a:t>
            </a:r>
            <a:r>
              <a:rPr lang="da-DK" dirty="0" err="1" smtClean="0"/>
              <a:t>gets</a:t>
            </a:r>
            <a:r>
              <a:rPr lang="da-DK" dirty="0" smtClean="0"/>
              <a:t> </a:t>
            </a:r>
            <a:r>
              <a:rPr lang="da-DK" dirty="0" err="1" smtClean="0"/>
              <a:t>compiled</a:t>
            </a:r>
            <a:r>
              <a:rPr lang="da-DK" dirty="0" smtClean="0"/>
              <a:t> </a:t>
            </a:r>
            <a:r>
              <a:rPr lang="da-DK" dirty="0" err="1" smtClean="0"/>
              <a:t>into</a:t>
            </a:r>
            <a:r>
              <a:rPr lang="da-DK" dirty="0" smtClean="0"/>
              <a:t> C# - It is not C# and C# is not .NET</a:t>
            </a:r>
          </a:p>
          <a:p>
            <a:endParaRPr lang="da-DK" dirty="0"/>
          </a:p>
          <a:p>
            <a:r>
              <a:rPr lang="da-DK" dirty="0" smtClean="0"/>
              <a:t>Access to 3rd party .NET Libraries</a:t>
            </a:r>
          </a:p>
          <a:p>
            <a:endParaRPr lang="da-DK" dirty="0" smtClean="0"/>
          </a:p>
          <a:p>
            <a:r>
              <a:rPr lang="da-DK" dirty="0" err="1" smtClean="0"/>
              <a:t>Forget</a:t>
            </a:r>
            <a:r>
              <a:rPr lang="da-DK" dirty="0" smtClean="0"/>
              <a:t> COM or .NET </a:t>
            </a:r>
            <a:r>
              <a:rPr lang="da-DK" dirty="0" err="1" smtClean="0"/>
              <a:t>based</a:t>
            </a:r>
            <a:r>
              <a:rPr lang="da-DK" dirty="0" smtClean="0"/>
              <a:t> </a:t>
            </a:r>
            <a:r>
              <a:rPr lang="da-DK" dirty="0" smtClean="0"/>
              <a:t>automation controllers</a:t>
            </a:r>
          </a:p>
          <a:p>
            <a:endParaRPr lang="da-DK" dirty="0"/>
          </a:p>
          <a:p>
            <a:r>
              <a:rPr lang="da-DK" dirty="0" smtClean="0"/>
              <a:t>Objects, </a:t>
            </a:r>
            <a:r>
              <a:rPr lang="da-DK" dirty="0" err="1" smtClean="0"/>
              <a:t>classes</a:t>
            </a:r>
            <a:r>
              <a:rPr lang="da-DK" dirty="0" smtClean="0"/>
              <a:t>, </a:t>
            </a:r>
            <a:r>
              <a:rPr lang="da-DK" dirty="0" err="1" smtClean="0"/>
              <a:t>namespaces</a:t>
            </a:r>
            <a:endParaRPr lang="en-US" dirty="0"/>
          </a:p>
        </p:txBody>
      </p:sp>
    </p:spTree>
    <p:extLst>
      <p:ext uri="{BB962C8B-B14F-4D97-AF65-F5344CB8AC3E}">
        <p14:creationId xmlns:p14="http://schemas.microsoft.com/office/powerpoint/2010/main" val="95572209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a:t>
            </a:r>
            <a:r>
              <a:rPr lang="en-US" dirty="0"/>
              <a:t>interoperability </a:t>
            </a:r>
            <a:r>
              <a:rPr lang="en-US" dirty="0" smtClean="0"/>
              <a:t>challenges</a:t>
            </a:r>
            <a:endParaRPr lang="en-US" dirty="0"/>
          </a:p>
        </p:txBody>
      </p:sp>
      <p:sp>
        <p:nvSpPr>
          <p:cNvPr id="3" name="Content Placeholder 2"/>
          <p:cNvSpPr>
            <a:spLocks noGrp="1"/>
          </p:cNvSpPr>
          <p:nvPr>
            <p:ph idx="1"/>
          </p:nvPr>
        </p:nvSpPr>
        <p:spPr/>
        <p:txBody>
          <a:bodyPr/>
          <a:lstStyle/>
          <a:p>
            <a:r>
              <a:rPr lang="en-US" dirty="0"/>
              <a:t>Named and Optional </a:t>
            </a:r>
            <a:r>
              <a:rPr lang="en-US" dirty="0" smtClean="0"/>
              <a:t>Arguments </a:t>
            </a:r>
            <a:r>
              <a:rPr lang="en-US" dirty="0" smtClean="0">
                <a:hlinkClick r:id="rId2"/>
              </a:rPr>
              <a:t>MSDN Link</a:t>
            </a:r>
            <a:endParaRPr lang="en-US" dirty="0" smtClean="0"/>
          </a:p>
          <a:p>
            <a:r>
              <a:rPr lang="en-US" dirty="0"/>
              <a:t>Dynamics NAV </a:t>
            </a:r>
            <a:r>
              <a:rPr lang="en-US" dirty="0" smtClean="0"/>
              <a:t>2016 </a:t>
            </a:r>
            <a:r>
              <a:rPr lang="en-US" dirty="0"/>
              <a:t>has ISNULL but not a NULL “variable”.</a:t>
            </a:r>
          </a:p>
          <a:p>
            <a:r>
              <a:rPr lang="en-US" dirty="0" smtClean="0"/>
              <a:t>If </a:t>
            </a:r>
            <a:r>
              <a:rPr lang="en-US" dirty="0"/>
              <a:t>you need NULL, cheat and create a </a:t>
            </a:r>
            <a:r>
              <a:rPr lang="en-US" dirty="0" err="1"/>
              <a:t>System.Object</a:t>
            </a:r>
            <a:r>
              <a:rPr lang="en-US" dirty="0"/>
              <a:t> </a:t>
            </a:r>
            <a:r>
              <a:rPr lang="en-US" dirty="0" err="1"/>
              <a:t>DotNet</a:t>
            </a:r>
            <a:r>
              <a:rPr lang="en-US" dirty="0"/>
              <a:t> variable without value, it will work in most cases:</a:t>
            </a:r>
          </a:p>
          <a:p>
            <a:r>
              <a:rPr lang="en-US" dirty="0" smtClean="0">
                <a:latin typeface="Consolas" panose="020B0609020204030204" pitchFamily="49" charset="0"/>
                <a:cs typeface="Consolas" panose="020B0609020204030204" pitchFamily="49" charset="0"/>
              </a:rPr>
              <a:t>Null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DotNet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System.Object</a:t>
            </a:r>
            <a:endParaRPr lang="en-US" dirty="0">
              <a:latin typeface="Consolas" panose="020B0609020204030204" pitchFamily="49" charset="0"/>
              <a:cs typeface="Consolas" panose="020B0609020204030204" pitchFamily="49"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44048193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da-DK" dirty="0" smtClean="0"/>
              <a:t>.NET 1.0</a:t>
            </a:r>
          </a:p>
          <a:p>
            <a:r>
              <a:rPr lang="da-DK" dirty="0" smtClean="0"/>
              <a:t>.NET 1.1 (This is </a:t>
            </a:r>
            <a:r>
              <a:rPr lang="da-DK" dirty="0" err="1" smtClean="0"/>
              <a:t>your</a:t>
            </a:r>
            <a:r>
              <a:rPr lang="da-DK" dirty="0" smtClean="0"/>
              <a:t> </a:t>
            </a:r>
            <a:r>
              <a:rPr lang="da-DK" dirty="0" err="1" smtClean="0"/>
              <a:t>syntax</a:t>
            </a:r>
            <a:r>
              <a:rPr lang="da-DK" dirty="0" smtClean="0"/>
              <a:t> </a:t>
            </a:r>
            <a:r>
              <a:rPr lang="da-DK" dirty="0" err="1" smtClean="0"/>
              <a:t>level</a:t>
            </a:r>
            <a:r>
              <a:rPr lang="da-DK" dirty="0" smtClean="0"/>
              <a:t>)</a:t>
            </a:r>
          </a:p>
          <a:p>
            <a:r>
              <a:rPr lang="da-DK" dirty="0" smtClean="0"/>
              <a:t>.NET 2.0</a:t>
            </a:r>
          </a:p>
          <a:p>
            <a:r>
              <a:rPr lang="da-DK" dirty="0" smtClean="0"/>
              <a:t>.NET 3.5</a:t>
            </a:r>
          </a:p>
          <a:p>
            <a:r>
              <a:rPr lang="da-DK" dirty="0" smtClean="0"/>
              <a:t>.NET 4.0 (</a:t>
            </a:r>
            <a:r>
              <a:rPr lang="da-DK" dirty="0" err="1" smtClean="0"/>
              <a:t>client</a:t>
            </a:r>
            <a:r>
              <a:rPr lang="da-DK" dirty="0" smtClean="0"/>
              <a:t>, server, </a:t>
            </a:r>
            <a:r>
              <a:rPr lang="da-DK" dirty="0" err="1" smtClean="0"/>
              <a:t>full</a:t>
            </a:r>
            <a:r>
              <a:rPr lang="da-DK" dirty="0" smtClean="0"/>
              <a:t>)</a:t>
            </a:r>
          </a:p>
          <a:p>
            <a:r>
              <a:rPr lang="da-DK" dirty="0" smtClean="0"/>
              <a:t>.NET 4.5.x (This is NAV2016)</a:t>
            </a:r>
          </a:p>
          <a:p>
            <a:r>
              <a:rPr lang="da-DK" dirty="0" smtClean="0"/>
              <a:t>.NET 4.6</a:t>
            </a:r>
            <a:endParaRPr lang="da-DK"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13</a:t>
            </a:fld>
            <a:endParaRPr lang="en-US" dirty="0"/>
          </a:p>
        </p:txBody>
      </p:sp>
      <p:sp>
        <p:nvSpPr>
          <p:cNvPr id="4" name="Title 3"/>
          <p:cNvSpPr>
            <a:spLocks noGrp="1"/>
          </p:cNvSpPr>
          <p:nvPr>
            <p:ph type="title"/>
          </p:nvPr>
        </p:nvSpPr>
        <p:spPr/>
        <p:txBody>
          <a:bodyPr/>
          <a:lstStyle/>
          <a:p>
            <a:r>
              <a:rPr lang="da-DK" dirty="0" smtClean="0"/>
              <a:t>.net versions</a:t>
            </a:r>
            <a:endParaRPr lang="da-DK" dirty="0"/>
          </a:p>
        </p:txBody>
      </p:sp>
    </p:spTree>
    <p:extLst>
      <p:ext uri="{BB962C8B-B14F-4D97-AF65-F5344CB8AC3E}">
        <p14:creationId xmlns:p14="http://schemas.microsoft.com/office/powerpoint/2010/main" val="40356660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D6C17D-3397-F346-B995-5003D7EC1FFC}" type="slidenum">
              <a:rPr lang="en-US" smtClean="0"/>
              <a:pPr/>
              <a:t>14</a:t>
            </a:fld>
            <a:endParaRPr lang="en-US" dirty="0"/>
          </a:p>
        </p:txBody>
      </p:sp>
      <p:sp>
        <p:nvSpPr>
          <p:cNvPr id="4" name="Title 3"/>
          <p:cNvSpPr>
            <a:spLocks noGrp="1"/>
          </p:cNvSpPr>
          <p:nvPr>
            <p:ph type="title"/>
          </p:nvPr>
        </p:nvSpPr>
        <p:spPr/>
        <p:txBody>
          <a:bodyPr/>
          <a:lstStyle/>
          <a:p>
            <a:r>
              <a:rPr lang="da-DK" dirty="0" smtClean="0"/>
              <a:t>THE LONG ROAD </a:t>
            </a:r>
            <a:r>
              <a:rPr lang="da-DK" dirty="0" err="1" smtClean="0"/>
              <a:t>FRom</a:t>
            </a:r>
            <a:r>
              <a:rPr lang="da-DK" dirty="0" smtClean="0"/>
              <a:t> CODE TO EXECUTION</a:t>
            </a:r>
            <a:endParaRPr lang="da-DK" dirty="0"/>
          </a:p>
        </p:txBody>
      </p:sp>
      <p:sp>
        <p:nvSpPr>
          <p:cNvPr id="5" name="Rectangle 4"/>
          <p:cNvSpPr/>
          <p:nvPr/>
        </p:nvSpPr>
        <p:spPr>
          <a:xfrm>
            <a:off x="457200" y="1809750"/>
            <a:ext cx="9144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C/AL</a:t>
            </a:r>
            <a:endParaRPr lang="da-DK" dirty="0"/>
          </a:p>
        </p:txBody>
      </p:sp>
      <p:sp>
        <p:nvSpPr>
          <p:cNvPr id="6" name="Rectangle 5"/>
          <p:cNvSpPr/>
          <p:nvPr/>
        </p:nvSpPr>
        <p:spPr>
          <a:xfrm>
            <a:off x="2728912" y="1809750"/>
            <a:ext cx="928688"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C#</a:t>
            </a:r>
          </a:p>
        </p:txBody>
      </p:sp>
      <p:sp>
        <p:nvSpPr>
          <p:cNvPr id="7" name="Rectangle 6"/>
          <p:cNvSpPr/>
          <p:nvPr/>
        </p:nvSpPr>
        <p:spPr>
          <a:xfrm>
            <a:off x="5000625" y="1809750"/>
            <a:ext cx="942975"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IL</a:t>
            </a:r>
          </a:p>
        </p:txBody>
      </p:sp>
      <p:sp>
        <p:nvSpPr>
          <p:cNvPr id="8" name="Rectangle 7"/>
          <p:cNvSpPr/>
          <p:nvPr/>
        </p:nvSpPr>
        <p:spPr>
          <a:xfrm>
            <a:off x="7391400" y="1809750"/>
            <a:ext cx="12954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smtClean="0"/>
              <a:t>ASSEMBLER</a:t>
            </a:r>
          </a:p>
        </p:txBody>
      </p:sp>
      <p:sp>
        <p:nvSpPr>
          <p:cNvPr id="9" name="Right Arrow 8"/>
          <p:cNvSpPr/>
          <p:nvPr/>
        </p:nvSpPr>
        <p:spPr>
          <a:xfrm>
            <a:off x="1447800" y="2266950"/>
            <a:ext cx="1266825"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200" dirty="0" smtClean="0"/>
              <a:t>NAV Compiler</a:t>
            </a:r>
            <a:endParaRPr lang="da-DK" sz="1200" dirty="0"/>
          </a:p>
        </p:txBody>
      </p:sp>
      <p:sp>
        <p:nvSpPr>
          <p:cNvPr id="11" name="Right Arrow 10"/>
          <p:cNvSpPr/>
          <p:nvPr/>
        </p:nvSpPr>
        <p:spPr>
          <a:xfrm>
            <a:off x="3695700" y="2266950"/>
            <a:ext cx="1266825"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400" dirty="0" smtClean="0"/>
              <a:t>C# Compiler</a:t>
            </a:r>
            <a:endParaRPr lang="da-DK" sz="1400" dirty="0"/>
          </a:p>
        </p:txBody>
      </p:sp>
      <p:sp>
        <p:nvSpPr>
          <p:cNvPr id="12" name="Right Arrow 11"/>
          <p:cNvSpPr/>
          <p:nvPr/>
        </p:nvSpPr>
        <p:spPr>
          <a:xfrm>
            <a:off x="6090497" y="2266950"/>
            <a:ext cx="1266825"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a-DK" sz="1400" dirty="0" smtClean="0"/>
              <a:t>JIT Compiler</a:t>
            </a:r>
            <a:endParaRPr lang="da-DK" sz="1400" dirty="0"/>
          </a:p>
        </p:txBody>
      </p:sp>
    </p:spTree>
    <p:extLst>
      <p:ext uri="{BB962C8B-B14F-4D97-AF65-F5344CB8AC3E}">
        <p14:creationId xmlns:p14="http://schemas.microsoft.com/office/powerpoint/2010/main" val="27615165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search for class …</a:t>
            </a:r>
            <a:endParaRPr lang="en-US" dirty="0"/>
          </a:p>
        </p:txBody>
      </p:sp>
      <p:sp>
        <p:nvSpPr>
          <p:cNvPr id="3" name="Text Placeholder 2"/>
          <p:cNvSpPr>
            <a:spLocks noGrp="1"/>
          </p:cNvSpPr>
          <p:nvPr>
            <p:ph type="body" idx="1"/>
          </p:nvPr>
        </p:nvSpPr>
        <p:spPr/>
        <p:txBody>
          <a:bodyPr>
            <a:normAutofit/>
          </a:bodyPr>
          <a:lstStyle/>
          <a:p>
            <a:r>
              <a:rPr lang="en-US" sz="2400" dirty="0"/>
              <a:t>Namespaces</a:t>
            </a:r>
          </a:p>
        </p:txBody>
      </p:sp>
      <p:sp>
        <p:nvSpPr>
          <p:cNvPr id="4" name="Content Placeholder 3"/>
          <p:cNvSpPr>
            <a:spLocks noGrp="1"/>
          </p:cNvSpPr>
          <p:nvPr>
            <p:ph sz="half" idx="2"/>
          </p:nvPr>
        </p:nvSpPr>
        <p:spPr/>
        <p:txBody>
          <a:bodyPr/>
          <a:lstStyle/>
          <a:p>
            <a:r>
              <a:rPr lang="en-US" dirty="0" smtClean="0"/>
              <a:t>System</a:t>
            </a:r>
            <a:br>
              <a:rPr lang="en-US" dirty="0" smtClean="0"/>
            </a:br>
            <a:r>
              <a:rPr lang="en-US" dirty="0" err="1" smtClean="0"/>
              <a:t>System.Net</a:t>
            </a:r>
            <a:r>
              <a:rPr lang="en-US" dirty="0" smtClean="0"/>
              <a:t/>
            </a:r>
            <a:br>
              <a:rPr lang="en-US" dirty="0" smtClean="0"/>
            </a:br>
            <a:r>
              <a:rPr lang="en-US" dirty="0" err="1" smtClean="0"/>
              <a:t>System.Net.HttpRequest</a:t>
            </a:r>
            <a:endParaRPr lang="en-US" dirty="0"/>
          </a:p>
        </p:txBody>
      </p:sp>
      <p:sp>
        <p:nvSpPr>
          <p:cNvPr id="5" name="Text Placeholder 4"/>
          <p:cNvSpPr>
            <a:spLocks noGrp="1"/>
          </p:cNvSpPr>
          <p:nvPr>
            <p:ph type="body" sz="quarter" idx="3"/>
          </p:nvPr>
        </p:nvSpPr>
        <p:spPr/>
        <p:txBody>
          <a:bodyPr>
            <a:normAutofit/>
          </a:bodyPr>
          <a:lstStyle/>
          <a:p>
            <a:r>
              <a:rPr lang="en-US" sz="2400" dirty="0"/>
              <a:t>assemblies</a:t>
            </a:r>
          </a:p>
        </p:txBody>
      </p:sp>
      <p:sp>
        <p:nvSpPr>
          <p:cNvPr id="6" name="Content Placeholder 5"/>
          <p:cNvSpPr>
            <a:spLocks noGrp="1"/>
          </p:cNvSpPr>
          <p:nvPr>
            <p:ph sz="quarter" idx="4"/>
          </p:nvPr>
        </p:nvSpPr>
        <p:spPr/>
        <p:txBody>
          <a:bodyPr/>
          <a:lstStyle/>
          <a:p>
            <a:r>
              <a:rPr lang="en-US" dirty="0" smtClean="0"/>
              <a:t>System</a:t>
            </a:r>
            <a:br>
              <a:rPr lang="en-US" dirty="0" smtClean="0"/>
            </a:br>
            <a:r>
              <a:rPr lang="en-US" dirty="0" err="1" smtClean="0"/>
              <a:t>System.Net</a:t>
            </a:r>
            <a:r>
              <a:rPr lang="en-US" dirty="0" smtClean="0"/>
              <a:t/>
            </a:r>
            <a:br>
              <a:rPr lang="en-US" dirty="0" smtClean="0"/>
            </a:br>
            <a:r>
              <a:rPr lang="en-US" dirty="0" err="1" smtClean="0"/>
              <a:t>mscorlib</a:t>
            </a:r>
            <a:endParaRPr lang="en-US" dirty="0"/>
          </a:p>
        </p:txBody>
      </p:sp>
    </p:spTree>
    <p:extLst>
      <p:ext uri="{BB962C8B-B14F-4D97-AF65-F5344CB8AC3E}">
        <p14:creationId xmlns:p14="http://schemas.microsoft.com/office/powerpoint/2010/main" val="282084773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Two</a:t>
            </a:r>
            <a:r>
              <a:rPr lang="da-DK" dirty="0" smtClean="0"/>
              <a:t> </a:t>
            </a:r>
            <a:r>
              <a:rPr lang="da-DK" dirty="0" err="1" smtClean="0"/>
              <a:t>categories</a:t>
            </a:r>
            <a:r>
              <a:rPr lang="da-DK" dirty="0" smtClean="0"/>
              <a:t> of </a:t>
            </a:r>
            <a:r>
              <a:rPr lang="da-DK" dirty="0" err="1" smtClean="0"/>
              <a:t>assemblies</a:t>
            </a:r>
            <a:endParaRPr lang="en-US" dirty="0"/>
          </a:p>
        </p:txBody>
      </p:sp>
      <p:sp>
        <p:nvSpPr>
          <p:cNvPr id="7" name="Flowchart: Magnetic Disk 6"/>
          <p:cNvSpPr/>
          <p:nvPr/>
        </p:nvSpPr>
        <p:spPr>
          <a:xfrm>
            <a:off x="492918" y="1618299"/>
            <a:ext cx="3309365" cy="30347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t>Global</a:t>
            </a:r>
            <a:br>
              <a:rPr lang="da-DK" sz="2100" dirty="0"/>
            </a:br>
            <a:r>
              <a:rPr lang="da-DK" sz="2100" dirty="0"/>
              <a:t>Assembly</a:t>
            </a:r>
            <a:br>
              <a:rPr lang="da-DK" sz="2100" dirty="0"/>
            </a:br>
            <a:r>
              <a:rPr lang="da-DK" sz="2100" dirty="0"/>
              <a:t>Cache</a:t>
            </a:r>
          </a:p>
          <a:p>
            <a:pPr algn="ctr"/>
            <a:r>
              <a:rPr lang="da-DK" sz="2100" dirty="0"/>
              <a:t>(GAC)</a:t>
            </a:r>
            <a:endParaRPr lang="en-US" sz="2100" dirty="0"/>
          </a:p>
        </p:txBody>
      </p:sp>
      <p:sp>
        <p:nvSpPr>
          <p:cNvPr id="10" name="Flowchart: Magnetic Disk 9"/>
          <p:cNvSpPr/>
          <p:nvPr/>
        </p:nvSpPr>
        <p:spPr>
          <a:xfrm>
            <a:off x="5263135" y="1618298"/>
            <a:ext cx="3309365" cy="303472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err="1"/>
              <a:t>Locally</a:t>
            </a:r>
            <a:r>
              <a:rPr lang="da-DK" sz="2100" dirty="0"/>
              <a:t> </a:t>
            </a:r>
            <a:r>
              <a:rPr lang="da-DK" sz="2100" dirty="0" err="1"/>
              <a:t>placed</a:t>
            </a:r>
            <a:r>
              <a:rPr lang="da-DK" sz="2100" dirty="0"/>
              <a:t> .DLL files</a:t>
            </a:r>
          </a:p>
          <a:p>
            <a:pPr algn="ctr"/>
            <a:endParaRPr lang="da-DK" sz="2100" dirty="0"/>
          </a:p>
          <a:p>
            <a:pPr algn="ctr"/>
            <a:r>
              <a:rPr lang="da-DK" sz="2100" dirty="0"/>
              <a:t>(In the </a:t>
            </a:r>
            <a:r>
              <a:rPr lang="da-DK" sz="2100" dirty="0" err="1"/>
              <a:t>Add-ins</a:t>
            </a:r>
            <a:r>
              <a:rPr lang="da-DK" sz="2100" dirty="0"/>
              <a:t> folders)</a:t>
            </a:r>
            <a:endParaRPr lang="en-US" sz="2100" dirty="0"/>
          </a:p>
        </p:txBody>
      </p:sp>
    </p:spTree>
    <p:extLst>
      <p:ext uri="{BB962C8B-B14F-4D97-AF65-F5344CB8AC3E}">
        <p14:creationId xmlns:p14="http://schemas.microsoft.com/office/powerpoint/2010/main" val="302521078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to the rescue</a:t>
            </a:r>
            <a:endParaRPr lang="en-US" dirty="0"/>
          </a:p>
        </p:txBody>
      </p:sp>
      <p:pic>
        <p:nvPicPr>
          <p:cNvPr id="7" name="Picture 6"/>
          <p:cNvPicPr>
            <a:picLocks noChangeAspect="1"/>
          </p:cNvPicPr>
          <p:nvPr/>
        </p:nvPicPr>
        <p:blipFill>
          <a:blip r:embed="rId2"/>
          <a:stretch>
            <a:fillRect/>
          </a:stretch>
        </p:blipFill>
        <p:spPr>
          <a:xfrm>
            <a:off x="608138" y="1488082"/>
            <a:ext cx="5189509" cy="2097887"/>
          </a:xfrm>
          <a:prstGeom prst="rect">
            <a:avLst/>
          </a:prstGeom>
        </p:spPr>
      </p:pic>
      <p:pic>
        <p:nvPicPr>
          <p:cNvPr id="8" name="Picture 7"/>
          <p:cNvPicPr>
            <a:picLocks noChangeAspect="1"/>
          </p:cNvPicPr>
          <p:nvPr/>
        </p:nvPicPr>
        <p:blipFill>
          <a:blip r:embed="rId3"/>
          <a:stretch>
            <a:fillRect/>
          </a:stretch>
        </p:blipFill>
        <p:spPr>
          <a:xfrm>
            <a:off x="608138" y="3585969"/>
            <a:ext cx="8398791" cy="1179907"/>
          </a:xfrm>
          <a:prstGeom prst="rect">
            <a:avLst/>
          </a:prstGeom>
        </p:spPr>
      </p:pic>
      <p:pic>
        <p:nvPicPr>
          <p:cNvPr id="9" name="Picture 8"/>
          <p:cNvPicPr>
            <a:picLocks noChangeAspect="1"/>
          </p:cNvPicPr>
          <p:nvPr/>
        </p:nvPicPr>
        <p:blipFill>
          <a:blip r:embed="rId4"/>
          <a:stretch>
            <a:fillRect/>
          </a:stretch>
        </p:blipFill>
        <p:spPr>
          <a:xfrm>
            <a:off x="4686621" y="1488082"/>
            <a:ext cx="4361075" cy="1376653"/>
          </a:xfrm>
          <a:prstGeom prst="rect">
            <a:avLst/>
          </a:prstGeom>
        </p:spPr>
      </p:pic>
      <p:sp>
        <p:nvSpPr>
          <p:cNvPr id="10" name="Right Arrow 9"/>
          <p:cNvSpPr/>
          <p:nvPr/>
        </p:nvSpPr>
        <p:spPr>
          <a:xfrm>
            <a:off x="4026983" y="2034823"/>
            <a:ext cx="659638" cy="41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333878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da-DK" dirty="0" smtClean="0"/>
              <a:t>A </a:t>
            </a:r>
            <a:r>
              <a:rPr lang="da-DK" dirty="0" err="1" smtClean="0"/>
              <a:t>static</a:t>
            </a:r>
            <a:r>
              <a:rPr lang="da-DK" dirty="0" smtClean="0"/>
              <a:t> .net variable is </a:t>
            </a:r>
            <a:r>
              <a:rPr lang="da-DK" dirty="0" err="1" smtClean="0"/>
              <a:t>ready</a:t>
            </a:r>
            <a:endParaRPr lang="da-DK" dirty="0"/>
          </a:p>
        </p:txBody>
      </p:sp>
      <p:sp>
        <p:nvSpPr>
          <p:cNvPr id="3" name="Content Placeholder 2"/>
          <p:cNvSpPr>
            <a:spLocks noGrp="1"/>
          </p:cNvSpPr>
          <p:nvPr>
            <p:ph sz="half" idx="2"/>
          </p:nvPr>
        </p:nvSpPr>
        <p:spPr/>
        <p:txBody>
          <a:bodyPr/>
          <a:lstStyle/>
          <a:p>
            <a:r>
              <a:rPr lang="da-DK" dirty="0" err="1" smtClean="0"/>
              <a:t>Examples</a:t>
            </a:r>
            <a:r>
              <a:rPr lang="da-DK" dirty="0" smtClean="0"/>
              <a:t>:</a:t>
            </a:r>
          </a:p>
          <a:p>
            <a:pPr lvl="1"/>
            <a:r>
              <a:rPr lang="da-DK" dirty="0" err="1" smtClean="0"/>
              <a:t>System.OI.File</a:t>
            </a:r>
            <a:endParaRPr lang="da-DK" dirty="0" smtClean="0"/>
          </a:p>
          <a:p>
            <a:pPr lvl="1"/>
            <a:r>
              <a:rPr lang="da-DK" dirty="0" err="1" smtClean="0"/>
              <a:t>System.OI.Path</a:t>
            </a:r>
            <a:endParaRPr lang="da-DK" dirty="0"/>
          </a:p>
        </p:txBody>
      </p:sp>
      <p:sp>
        <p:nvSpPr>
          <p:cNvPr id="4" name="Text Placeholder 3"/>
          <p:cNvSpPr>
            <a:spLocks noGrp="1"/>
          </p:cNvSpPr>
          <p:nvPr>
            <p:ph type="body" sz="quarter" idx="3"/>
          </p:nvPr>
        </p:nvSpPr>
        <p:spPr/>
        <p:txBody>
          <a:bodyPr/>
          <a:lstStyle/>
          <a:p>
            <a:r>
              <a:rPr lang="da-DK" dirty="0" smtClean="0"/>
              <a:t>A type must </a:t>
            </a:r>
            <a:r>
              <a:rPr lang="da-DK" dirty="0" err="1" smtClean="0"/>
              <a:t>be</a:t>
            </a:r>
            <a:r>
              <a:rPr lang="da-DK" dirty="0" smtClean="0"/>
              <a:t> </a:t>
            </a:r>
            <a:r>
              <a:rPr lang="da-DK" dirty="0" err="1" smtClean="0"/>
              <a:t>instantiated</a:t>
            </a:r>
            <a:endParaRPr lang="da-DK" dirty="0"/>
          </a:p>
        </p:txBody>
      </p:sp>
      <p:sp>
        <p:nvSpPr>
          <p:cNvPr id="5" name="Content Placeholder 4"/>
          <p:cNvSpPr>
            <a:spLocks noGrp="1"/>
          </p:cNvSpPr>
          <p:nvPr>
            <p:ph sz="quarter" idx="4"/>
          </p:nvPr>
        </p:nvSpPr>
        <p:spPr>
          <a:xfrm>
            <a:off x="4645026" y="1631156"/>
            <a:ext cx="4338107" cy="2963466"/>
          </a:xfrm>
        </p:spPr>
        <p:txBody>
          <a:bodyPr/>
          <a:lstStyle/>
          <a:p>
            <a:r>
              <a:rPr lang="da-DK" dirty="0" err="1" smtClean="0"/>
              <a:t>Anything</a:t>
            </a:r>
            <a:r>
              <a:rPr lang="da-DK" dirty="0" smtClean="0"/>
              <a:t> </a:t>
            </a:r>
            <a:r>
              <a:rPr lang="da-DK" dirty="0" err="1" smtClean="0"/>
              <a:t>else</a:t>
            </a:r>
            <a:r>
              <a:rPr lang="da-DK" dirty="0" smtClean="0"/>
              <a:t> </a:t>
            </a:r>
            <a:r>
              <a:rPr lang="da-DK" dirty="0" smtClean="0">
                <a:sym typeface="Wingdings" panose="05000000000000000000" pitchFamily="2" charset="2"/>
              </a:rPr>
              <a:t></a:t>
            </a:r>
          </a:p>
          <a:p>
            <a:endParaRPr lang="da-DK" dirty="0">
              <a:sym typeface="Wingdings" panose="05000000000000000000" pitchFamily="2" charset="2"/>
            </a:endParaRPr>
          </a:p>
          <a:p>
            <a:pPr marL="0" indent="0">
              <a:buNone/>
            </a:pPr>
            <a:r>
              <a:rPr lang="da-DK" dirty="0" smtClean="0">
                <a:sym typeface="Wingdings" panose="05000000000000000000" pitchFamily="2" charset="2"/>
              </a:rPr>
              <a:t>The </a:t>
            </a:r>
            <a:r>
              <a:rPr lang="da-DK" dirty="0" err="1" smtClean="0">
                <a:sym typeface="Wingdings" panose="05000000000000000000" pitchFamily="2" charset="2"/>
              </a:rPr>
              <a:t>constructor</a:t>
            </a:r>
            <a:r>
              <a:rPr lang="da-DK" dirty="0" smtClean="0">
                <a:sym typeface="Wingdings" panose="05000000000000000000" pitchFamily="2" charset="2"/>
              </a:rPr>
              <a:t> is </a:t>
            </a:r>
            <a:r>
              <a:rPr lang="da-DK" dirty="0" err="1" smtClean="0">
                <a:sym typeface="Wingdings" panose="05000000000000000000" pitchFamily="2" charset="2"/>
              </a:rPr>
              <a:t>named</a:t>
            </a:r>
            <a:r>
              <a:rPr lang="da-DK" dirty="0" smtClean="0">
                <a:sym typeface="Wingdings" panose="05000000000000000000" pitchFamily="2" charset="2"/>
              </a:rPr>
              <a:t> as the </a:t>
            </a:r>
            <a:r>
              <a:rPr lang="da-DK" dirty="0" err="1" smtClean="0">
                <a:sym typeface="Wingdings" panose="05000000000000000000" pitchFamily="2" charset="2"/>
              </a:rPr>
              <a:t>class</a:t>
            </a:r>
            <a:r>
              <a:rPr lang="da-DK" dirty="0" smtClean="0">
                <a:sym typeface="Wingdings" panose="05000000000000000000" pitchFamily="2" charset="2"/>
              </a:rPr>
              <a:t>:</a:t>
            </a:r>
          </a:p>
          <a:p>
            <a:pPr marL="0" indent="0">
              <a:buNone/>
            </a:pPr>
            <a:endParaRPr lang="da-DK" dirty="0">
              <a:sym typeface="Wingdings" panose="05000000000000000000" pitchFamily="2" charset="2"/>
            </a:endParaRPr>
          </a:p>
          <a:p>
            <a:pPr marL="0" indent="0">
              <a:buNone/>
            </a:pPr>
            <a:r>
              <a:rPr lang="da-DK" dirty="0" err="1" smtClean="0">
                <a:sym typeface="Wingdings" panose="05000000000000000000" pitchFamily="2" charset="2"/>
              </a:rPr>
              <a:t>Myvar</a:t>
            </a:r>
            <a:r>
              <a:rPr lang="da-DK" dirty="0" smtClean="0">
                <a:sym typeface="Wingdings" panose="05000000000000000000" pitchFamily="2" charset="2"/>
              </a:rPr>
              <a:t> := </a:t>
            </a:r>
            <a:r>
              <a:rPr lang="da-DK" dirty="0" err="1" smtClean="0">
                <a:sym typeface="Wingdings" panose="05000000000000000000" pitchFamily="2" charset="2"/>
              </a:rPr>
              <a:t>Myvar.MemoryStream</a:t>
            </a:r>
            <a:r>
              <a:rPr lang="da-DK" dirty="0" smtClean="0">
                <a:sym typeface="Wingdings" panose="05000000000000000000" pitchFamily="2" charset="2"/>
              </a:rPr>
              <a:t>();</a:t>
            </a:r>
            <a:endParaRPr lang="da-DK" dirty="0"/>
          </a:p>
        </p:txBody>
      </p:sp>
      <p:sp>
        <p:nvSpPr>
          <p:cNvPr id="6" name="Slide Number Placeholder 5"/>
          <p:cNvSpPr>
            <a:spLocks noGrp="1"/>
          </p:cNvSpPr>
          <p:nvPr>
            <p:ph type="sldNum" sz="quarter" idx="12"/>
          </p:nvPr>
        </p:nvSpPr>
        <p:spPr/>
        <p:txBody>
          <a:bodyPr/>
          <a:lstStyle/>
          <a:p>
            <a:fld id="{5CD6C17D-3397-F346-B995-5003D7EC1FFC}" type="slidenum">
              <a:rPr lang="en-US" smtClean="0"/>
              <a:pPr/>
              <a:t>18</a:t>
            </a:fld>
            <a:endParaRPr lang="en-US"/>
          </a:p>
        </p:txBody>
      </p:sp>
      <p:sp>
        <p:nvSpPr>
          <p:cNvPr id="7" name="Title 6"/>
          <p:cNvSpPr>
            <a:spLocks noGrp="1"/>
          </p:cNvSpPr>
          <p:nvPr>
            <p:ph type="title"/>
          </p:nvPr>
        </p:nvSpPr>
        <p:spPr/>
        <p:txBody>
          <a:bodyPr/>
          <a:lstStyle/>
          <a:p>
            <a:r>
              <a:rPr lang="da-DK" dirty="0" err="1" smtClean="0"/>
              <a:t>Static</a:t>
            </a:r>
            <a:r>
              <a:rPr lang="da-DK" dirty="0" smtClean="0"/>
              <a:t> vs. </a:t>
            </a:r>
            <a:r>
              <a:rPr lang="da-DK" dirty="0" err="1" smtClean="0"/>
              <a:t>instance</a:t>
            </a:r>
            <a:endParaRPr lang="da-DK" dirty="0"/>
          </a:p>
        </p:txBody>
      </p:sp>
    </p:spTree>
    <p:extLst>
      <p:ext uri="{BB962C8B-B14F-4D97-AF65-F5344CB8AC3E}">
        <p14:creationId xmlns:p14="http://schemas.microsoft.com/office/powerpoint/2010/main" val="377025874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Streaming</a:t>
            </a:r>
            <a:r>
              <a:rPr lang="da-DK" dirty="0" smtClean="0"/>
              <a:t> all the </a:t>
            </a:r>
            <a:r>
              <a:rPr lang="da-DK" dirty="0" err="1" smtClean="0"/>
              <a:t>way</a:t>
            </a:r>
            <a:r>
              <a:rPr lang="da-DK" dirty="0" smtClean="0"/>
              <a:t> …</a:t>
            </a:r>
            <a:endParaRPr lang="en-US" dirty="0"/>
          </a:p>
        </p:txBody>
      </p:sp>
      <p:sp>
        <p:nvSpPr>
          <p:cNvPr id="7" name="Flowchart: Magnetic Disk 6"/>
          <p:cNvSpPr/>
          <p:nvPr/>
        </p:nvSpPr>
        <p:spPr>
          <a:xfrm>
            <a:off x="2463962" y="1710158"/>
            <a:ext cx="1909823" cy="21962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t>NAV</a:t>
            </a:r>
          </a:p>
          <a:p>
            <a:pPr algn="ctr"/>
            <a:r>
              <a:rPr lang="da-DK" sz="2100" dirty="0" err="1"/>
              <a:t>InStream</a:t>
            </a:r>
            <a:endParaRPr lang="en-US" sz="2100" dirty="0"/>
          </a:p>
        </p:txBody>
      </p:sp>
      <p:sp>
        <p:nvSpPr>
          <p:cNvPr id="8" name="Flowchart: Magnetic Disk 7"/>
          <p:cNvSpPr/>
          <p:nvPr/>
        </p:nvSpPr>
        <p:spPr>
          <a:xfrm>
            <a:off x="4689194" y="1710158"/>
            <a:ext cx="1909823" cy="21962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t>NAV</a:t>
            </a:r>
          </a:p>
          <a:p>
            <a:pPr algn="ctr"/>
            <a:r>
              <a:rPr lang="da-DK" sz="2100" dirty="0" err="1"/>
              <a:t>OutStream</a:t>
            </a:r>
            <a:endParaRPr lang="en-US" sz="2100" dirty="0"/>
          </a:p>
        </p:txBody>
      </p:sp>
      <p:sp>
        <p:nvSpPr>
          <p:cNvPr id="9" name="Flowchart: Magnetic Disk 8"/>
          <p:cNvSpPr/>
          <p:nvPr/>
        </p:nvSpPr>
        <p:spPr>
          <a:xfrm>
            <a:off x="6914426" y="1710159"/>
            <a:ext cx="1909823" cy="21962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t>.NET</a:t>
            </a:r>
          </a:p>
          <a:p>
            <a:pPr algn="ctr"/>
            <a:r>
              <a:rPr lang="da-DK" sz="2100" dirty="0" err="1"/>
              <a:t>MemoryStream</a:t>
            </a:r>
            <a:endParaRPr lang="en-US" sz="2100" dirty="0"/>
          </a:p>
        </p:txBody>
      </p:sp>
      <p:sp>
        <p:nvSpPr>
          <p:cNvPr id="10" name="Flowchart: Magnetic Disk 9"/>
          <p:cNvSpPr/>
          <p:nvPr/>
        </p:nvSpPr>
        <p:spPr>
          <a:xfrm>
            <a:off x="238730" y="1710158"/>
            <a:ext cx="1909823" cy="2196296"/>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a-DK" sz="2100" dirty="0"/>
              <a:t>.NET</a:t>
            </a:r>
          </a:p>
          <a:p>
            <a:pPr algn="ctr"/>
            <a:r>
              <a:rPr lang="da-DK" sz="2100" dirty="0" err="1"/>
              <a:t>Stream</a:t>
            </a:r>
            <a:endParaRPr lang="en-US" sz="2100" dirty="0"/>
          </a:p>
        </p:txBody>
      </p:sp>
      <p:sp>
        <p:nvSpPr>
          <p:cNvPr id="11" name="Down Arrow 10"/>
          <p:cNvSpPr/>
          <p:nvPr/>
        </p:nvSpPr>
        <p:spPr>
          <a:xfrm>
            <a:off x="3142526" y="3472405"/>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2" name="Down Arrow 11"/>
          <p:cNvSpPr/>
          <p:nvPr/>
        </p:nvSpPr>
        <p:spPr>
          <a:xfrm rot="10800000">
            <a:off x="5439378" y="3524490"/>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3" name="Down Arrow 12"/>
          <p:cNvSpPr/>
          <p:nvPr/>
        </p:nvSpPr>
        <p:spPr>
          <a:xfrm rot="10800000">
            <a:off x="7869337" y="3524490"/>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4" name="Down Arrow 13"/>
          <p:cNvSpPr/>
          <p:nvPr/>
        </p:nvSpPr>
        <p:spPr>
          <a:xfrm>
            <a:off x="7301453" y="3524490"/>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15" name="Up-Down Arrow 14"/>
          <p:cNvSpPr/>
          <p:nvPr/>
        </p:nvSpPr>
        <p:spPr>
          <a:xfrm>
            <a:off x="819633" y="3472405"/>
            <a:ext cx="572947" cy="112853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2271004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Presenter</a:t>
            </a:r>
            <a:endParaRPr lang="en-US" dirty="0"/>
          </a:p>
        </p:txBody>
      </p:sp>
      <p:sp>
        <p:nvSpPr>
          <p:cNvPr id="3" name="Content Placeholder 2"/>
          <p:cNvSpPr>
            <a:spLocks noGrp="1"/>
          </p:cNvSpPr>
          <p:nvPr>
            <p:ph idx="1"/>
          </p:nvPr>
        </p:nvSpPr>
        <p:spPr/>
        <p:txBody>
          <a:bodyPr>
            <a:normAutofit/>
          </a:bodyPr>
          <a:lstStyle/>
          <a:p>
            <a:r>
              <a:rPr lang="en-US" dirty="0" smtClean="0"/>
              <a:t>Please save this file using the session code and title, e.g., “</a:t>
            </a:r>
            <a:r>
              <a:rPr lang="en-US" i="1" dirty="0"/>
              <a:t>FIN08 – Best Practices with Year-end </a:t>
            </a:r>
            <a:r>
              <a:rPr lang="en-US" i="1" dirty="0" smtClean="0"/>
              <a:t>Closing”</a:t>
            </a:r>
            <a:endParaRPr lang="en-US" dirty="0" smtClean="0"/>
          </a:p>
          <a:p>
            <a:r>
              <a:rPr lang="en-US" dirty="0" smtClean="0"/>
              <a:t>Slides 2-6 contain notes for the presenter, and are hidden.</a:t>
            </a:r>
          </a:p>
          <a:p>
            <a:endParaRPr lang="en-US" dirty="0"/>
          </a:p>
        </p:txBody>
      </p:sp>
      <p:sp>
        <p:nvSpPr>
          <p:cNvPr id="4" name="Slide Number Placeholder 3"/>
          <p:cNvSpPr>
            <a:spLocks noGrp="1"/>
          </p:cNvSpPr>
          <p:nvPr>
            <p:ph type="sldNum" sz="quarter" idx="12"/>
          </p:nvPr>
        </p:nvSpPr>
        <p:spPr/>
        <p:txBody>
          <a:bodyPr/>
          <a:lstStyle/>
          <a:p>
            <a:fld id="{500192B4-310C-4CC7-9355-DE53152C0B59}" type="slidenum">
              <a:rPr lang="en-US" smtClean="0"/>
              <a:t>2</a:t>
            </a:fld>
            <a:endParaRPr lang="en-US"/>
          </a:p>
        </p:txBody>
      </p:sp>
    </p:spTree>
    <p:extLst>
      <p:ext uri="{BB962C8B-B14F-4D97-AF65-F5344CB8AC3E}">
        <p14:creationId xmlns:p14="http://schemas.microsoft.com/office/powerpoint/2010/main" val="22564329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8" y="374650"/>
            <a:ext cx="8517974" cy="1243649"/>
          </a:xfrm>
        </p:spPr>
        <p:txBody>
          <a:bodyPr/>
          <a:lstStyle/>
          <a:p>
            <a:r>
              <a:rPr lang="en-US" dirty="0" err="1" smtClean="0"/>
              <a:t>MemoryStream</a:t>
            </a:r>
            <a:r>
              <a:rPr lang="en-US" dirty="0" smtClean="0"/>
              <a:t> – Your new ad-hoc Stream</a:t>
            </a:r>
            <a:endParaRPr lang="en-US" dirty="0"/>
          </a:p>
        </p:txBody>
      </p:sp>
      <p:sp>
        <p:nvSpPr>
          <p:cNvPr id="3" name="Content Placeholder 2"/>
          <p:cNvSpPr>
            <a:spLocks noGrp="1"/>
          </p:cNvSpPr>
          <p:nvPr>
            <p:ph idx="1"/>
          </p:nvPr>
        </p:nvSpPr>
        <p:spPr>
          <a:xfrm>
            <a:off x="507493" y="1508761"/>
            <a:ext cx="5998928" cy="3222392"/>
          </a:xfrm>
        </p:spPr>
        <p:txBody>
          <a:bodyPr>
            <a:normAutofit fontScale="77500" lnSpcReduction="20000"/>
          </a:bodyPr>
          <a:lstStyle/>
          <a:p>
            <a:r>
              <a:rPr lang="en-US" dirty="0" smtClean="0"/>
              <a:t>A “in-memory” BLOB you can stream in and out from.</a:t>
            </a:r>
          </a:p>
          <a:p>
            <a:endParaRPr lang="en-US" dirty="0" smtClean="0"/>
          </a:p>
          <a:p>
            <a:r>
              <a:rPr lang="en-US" dirty="0" smtClean="0"/>
              <a:t>Remember to reset the “read pointer” before trying to read after writes:</a:t>
            </a:r>
            <a:endParaRPr lang="en-US" dirty="0"/>
          </a:p>
          <a:p>
            <a:r>
              <a:rPr lang="en-US" dirty="0" err="1" smtClean="0">
                <a:latin typeface="Consolas" panose="020B0609020204030204" pitchFamily="49" charset="0"/>
                <a:cs typeface="Consolas" panose="020B0609020204030204" pitchFamily="49" charset="0"/>
              </a:rPr>
              <a:t>MemoryStream.Position</a:t>
            </a:r>
            <a:r>
              <a:rPr lang="en-US" dirty="0" smtClean="0">
                <a:latin typeface="Consolas" panose="020B0609020204030204" pitchFamily="49" charset="0"/>
                <a:cs typeface="Consolas" panose="020B0609020204030204" pitchFamily="49" charset="0"/>
              </a:rPr>
              <a:t> := 0;</a:t>
            </a:r>
          </a:p>
          <a:p>
            <a:endParaRPr lang="da-DK" dirty="0" smtClean="0"/>
          </a:p>
          <a:p>
            <a:r>
              <a:rPr lang="da-DK" dirty="0" smtClean="0"/>
              <a:t>Works </a:t>
            </a:r>
            <a:r>
              <a:rPr lang="da-DK" dirty="0" err="1" smtClean="0"/>
              <a:t>great</a:t>
            </a:r>
            <a:r>
              <a:rPr lang="da-DK" dirty="0" smtClean="0"/>
              <a:t> with a </a:t>
            </a:r>
            <a:r>
              <a:rPr lang="da-DK" dirty="0" err="1" smtClean="0">
                <a:latin typeface="Consolas" panose="020B0609020204030204" pitchFamily="49" charset="0"/>
                <a:cs typeface="Consolas" panose="020B0609020204030204" pitchFamily="49" charset="0"/>
              </a:rPr>
              <a:t>StreamReader</a:t>
            </a:r>
            <a:r>
              <a:rPr lang="da-DK" dirty="0" smtClean="0"/>
              <a:t> or </a:t>
            </a:r>
            <a:r>
              <a:rPr lang="da-DK" dirty="0" err="1" smtClean="0">
                <a:latin typeface="Consolas" panose="020B0609020204030204" pitchFamily="49" charset="0"/>
                <a:cs typeface="Consolas" panose="020B0609020204030204" pitchFamily="49" charset="0"/>
              </a:rPr>
              <a:t>StreamWriter</a:t>
            </a:r>
            <a:r>
              <a:rPr lang="da-DK" dirty="0" smtClean="0"/>
              <a:t> to give samme interface as </a:t>
            </a:r>
            <a:r>
              <a:rPr lang="da-DK" dirty="0" err="1" smtClean="0">
                <a:latin typeface="Consolas" panose="020B0609020204030204" pitchFamily="49" charset="0"/>
                <a:cs typeface="Consolas" panose="020B0609020204030204" pitchFamily="49" charset="0"/>
              </a:rPr>
              <a:t>InStream</a:t>
            </a:r>
            <a:r>
              <a:rPr lang="da-DK" dirty="0" smtClean="0"/>
              <a:t> and </a:t>
            </a:r>
            <a:r>
              <a:rPr lang="da-DK" dirty="0" err="1" smtClean="0">
                <a:latin typeface="Consolas" panose="020B0609020204030204" pitchFamily="49" charset="0"/>
                <a:cs typeface="Consolas" panose="020B0609020204030204" pitchFamily="49" charset="0"/>
              </a:rPr>
              <a:t>OutStream</a:t>
            </a:r>
            <a:r>
              <a:rPr lang="da-DK" dirty="0" smtClean="0"/>
              <a:t>.</a:t>
            </a:r>
            <a:endParaRPr lang="en-US" dirty="0"/>
          </a:p>
        </p:txBody>
      </p:sp>
      <p:sp>
        <p:nvSpPr>
          <p:cNvPr id="4" name="Flowchart: Magnetic Disk 3"/>
          <p:cNvSpPr/>
          <p:nvPr/>
        </p:nvSpPr>
        <p:spPr>
          <a:xfrm>
            <a:off x="6927448" y="1504417"/>
            <a:ext cx="1909823" cy="21962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100" dirty="0"/>
              <a:t>.NET</a:t>
            </a:r>
          </a:p>
          <a:p>
            <a:pPr algn="ctr"/>
            <a:r>
              <a:rPr lang="da-DK" sz="2100" dirty="0" err="1"/>
              <a:t>MemoryStream</a:t>
            </a:r>
            <a:endParaRPr lang="en-US" sz="2100" dirty="0"/>
          </a:p>
        </p:txBody>
      </p:sp>
      <p:sp>
        <p:nvSpPr>
          <p:cNvPr id="5" name="Down Arrow 4"/>
          <p:cNvSpPr/>
          <p:nvPr/>
        </p:nvSpPr>
        <p:spPr>
          <a:xfrm rot="10800000">
            <a:off x="7882360" y="3318749"/>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6" name="Down Arrow 5"/>
          <p:cNvSpPr/>
          <p:nvPr/>
        </p:nvSpPr>
        <p:spPr>
          <a:xfrm>
            <a:off x="7314475" y="3318749"/>
            <a:ext cx="546905" cy="112853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7126112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Google-Fu ! (Or </a:t>
            </a:r>
            <a:r>
              <a:rPr lang="en-US" dirty="0" err="1" smtClean="0"/>
              <a:t>BingJa’ing</a:t>
            </a:r>
            <a:r>
              <a:rPr lang="en-US" dirty="0" smtClean="0"/>
              <a:t>)</a:t>
            </a:r>
            <a:endParaRPr lang="en-US" dirty="0"/>
          </a:p>
        </p:txBody>
      </p:sp>
      <p:sp>
        <p:nvSpPr>
          <p:cNvPr id="3" name="Content Placeholder 2"/>
          <p:cNvSpPr>
            <a:spLocks noGrp="1"/>
          </p:cNvSpPr>
          <p:nvPr>
            <p:ph idx="1"/>
          </p:nvPr>
        </p:nvSpPr>
        <p:spPr>
          <a:xfrm>
            <a:off x="507492" y="1508761"/>
            <a:ext cx="4130876" cy="961594"/>
          </a:xfrm>
        </p:spPr>
        <p:txBody>
          <a:bodyPr>
            <a:normAutofit fontScale="70000" lnSpcReduction="20000"/>
          </a:bodyPr>
          <a:lstStyle/>
          <a:p>
            <a:r>
              <a:rPr lang="en-US" dirty="0" smtClean="0"/>
              <a:t>The internet is filled with tons of examples of doing stuff in C# - Just remember to add “C#” to your search queries</a:t>
            </a:r>
            <a:endParaRPr lang="en-US" dirty="0"/>
          </a:p>
        </p:txBody>
      </p:sp>
      <p:pic>
        <p:nvPicPr>
          <p:cNvPr id="4" name="Picture 3"/>
          <p:cNvPicPr>
            <a:picLocks noChangeAspect="1"/>
          </p:cNvPicPr>
          <p:nvPr/>
        </p:nvPicPr>
        <p:blipFill>
          <a:blip r:embed="rId2"/>
          <a:stretch>
            <a:fillRect/>
          </a:stretch>
        </p:blipFill>
        <p:spPr>
          <a:xfrm>
            <a:off x="4785851" y="1508760"/>
            <a:ext cx="4167111" cy="3532748"/>
          </a:xfrm>
          <a:prstGeom prst="rect">
            <a:avLst/>
          </a:prstGeom>
        </p:spPr>
      </p:pic>
      <p:pic>
        <p:nvPicPr>
          <p:cNvPr id="5" name="Picture 4"/>
          <p:cNvPicPr>
            <a:picLocks noChangeAspect="1"/>
          </p:cNvPicPr>
          <p:nvPr/>
        </p:nvPicPr>
        <p:blipFill>
          <a:blip r:embed="rId3"/>
          <a:stretch>
            <a:fillRect/>
          </a:stretch>
        </p:blipFill>
        <p:spPr>
          <a:xfrm>
            <a:off x="507492" y="2464170"/>
            <a:ext cx="4376402" cy="2299559"/>
          </a:xfrm>
          <a:prstGeom prst="rect">
            <a:avLst/>
          </a:prstGeom>
        </p:spPr>
      </p:pic>
    </p:spTree>
    <p:extLst>
      <p:ext uri="{BB962C8B-B14F-4D97-AF65-F5344CB8AC3E}">
        <p14:creationId xmlns:p14="http://schemas.microsoft.com/office/powerpoint/2010/main" val="287036302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Files are evil </a:t>
            </a:r>
            <a:endParaRPr lang="en-US" dirty="0"/>
          </a:p>
        </p:txBody>
      </p:sp>
      <p:sp>
        <p:nvSpPr>
          <p:cNvPr id="3" name="Content Placeholder 2"/>
          <p:cNvSpPr>
            <a:spLocks noGrp="1"/>
          </p:cNvSpPr>
          <p:nvPr>
            <p:ph idx="1"/>
          </p:nvPr>
        </p:nvSpPr>
        <p:spPr>
          <a:xfrm>
            <a:off x="507492" y="1508761"/>
            <a:ext cx="8065294" cy="3461446"/>
          </a:xfrm>
        </p:spPr>
        <p:txBody>
          <a:bodyPr>
            <a:normAutofit fontScale="85000" lnSpcReduction="20000"/>
          </a:bodyPr>
          <a:lstStyle/>
          <a:p>
            <a:r>
              <a:rPr lang="en-US" dirty="0" smtClean="0"/>
              <a:t>Everything happens on the server now</a:t>
            </a:r>
          </a:p>
          <a:p>
            <a:r>
              <a:rPr lang="en-US" dirty="0" smtClean="0"/>
              <a:t>Filling up the servers temp drive may bring the entire server down</a:t>
            </a:r>
          </a:p>
          <a:p>
            <a:r>
              <a:rPr lang="en-US" dirty="0" smtClean="0"/>
              <a:t>No way for a user to clean a temporary after a failure</a:t>
            </a:r>
          </a:p>
          <a:p>
            <a:r>
              <a:rPr lang="en-US" dirty="0" smtClean="0"/>
              <a:t>Potential sharing issues</a:t>
            </a:r>
          </a:p>
          <a:p>
            <a:r>
              <a:rPr lang="en-US" dirty="0" smtClean="0"/>
              <a:t>Security issues with files on the server, who can read the content ?</a:t>
            </a:r>
          </a:p>
          <a:p>
            <a:endParaRPr lang="en-US" dirty="0" smtClean="0"/>
          </a:p>
          <a:p>
            <a:r>
              <a:rPr lang="en-US" sz="3600" dirty="0">
                <a:ln w="0"/>
                <a:solidFill>
                  <a:schemeClr val="accent1"/>
                </a:solidFill>
                <a:effectLst>
                  <a:outerShdw blurRad="38100" dist="25400" dir="5400000" algn="ctr" rotWithShape="0">
                    <a:srgbClr val="6E747A">
                      <a:alpha val="43000"/>
                    </a:srgbClr>
                  </a:outerShdw>
                </a:effectLst>
              </a:rPr>
              <a:t>Solution: Always use streams !</a:t>
            </a:r>
          </a:p>
          <a:p>
            <a:pPr marL="3429" lvl="1" indent="0">
              <a:buNone/>
            </a:pPr>
            <a:endParaRPr lang="en-US" dirty="0"/>
          </a:p>
        </p:txBody>
      </p:sp>
    </p:spTree>
    <p:extLst>
      <p:ext uri="{BB962C8B-B14F-4D97-AF65-F5344CB8AC3E}">
        <p14:creationId xmlns:p14="http://schemas.microsoft.com/office/powerpoint/2010/main" val="129329274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a-DK" dirty="0" err="1" smtClean="0"/>
              <a:t>DotNet</a:t>
            </a:r>
            <a:r>
              <a:rPr lang="da-DK" dirty="0" smtClean="0"/>
              <a:t> variables </a:t>
            </a:r>
            <a:r>
              <a:rPr lang="da-DK" dirty="0" err="1" smtClean="0"/>
              <a:t>can</a:t>
            </a:r>
            <a:r>
              <a:rPr lang="da-DK" dirty="0" smtClean="0"/>
              <a:t> </a:t>
            </a:r>
            <a:r>
              <a:rPr lang="da-DK" dirty="0" err="1" smtClean="0"/>
              <a:t>exist</a:t>
            </a:r>
            <a:r>
              <a:rPr lang="da-DK" dirty="0"/>
              <a:t> </a:t>
            </a:r>
            <a:r>
              <a:rPr lang="da-DK" dirty="0" smtClean="0"/>
              <a:t>on:</a:t>
            </a:r>
          </a:p>
          <a:p>
            <a:endParaRPr lang="da-DK" dirty="0" smtClean="0"/>
          </a:p>
          <a:p>
            <a:r>
              <a:rPr lang="da-DK" dirty="0" smtClean="0"/>
              <a:t>Service Tier</a:t>
            </a:r>
          </a:p>
          <a:p>
            <a:endParaRPr lang="da-DK" dirty="0"/>
          </a:p>
          <a:p>
            <a:r>
              <a:rPr lang="da-DK" dirty="0" smtClean="0"/>
              <a:t>Client</a:t>
            </a:r>
            <a:endParaRPr lang="da-DK" dirty="0"/>
          </a:p>
          <a:p>
            <a:endParaRPr lang="da-DK"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23</a:t>
            </a:fld>
            <a:endParaRPr lang="en-US" dirty="0"/>
          </a:p>
        </p:txBody>
      </p:sp>
      <p:sp>
        <p:nvSpPr>
          <p:cNvPr id="4" name="Title 3"/>
          <p:cNvSpPr>
            <a:spLocks noGrp="1"/>
          </p:cNvSpPr>
          <p:nvPr>
            <p:ph type="title"/>
          </p:nvPr>
        </p:nvSpPr>
        <p:spPr/>
        <p:txBody>
          <a:bodyPr/>
          <a:lstStyle/>
          <a:p>
            <a:r>
              <a:rPr lang="da-DK" dirty="0" smtClean="0"/>
              <a:t>SERVER vs. CLIENT</a:t>
            </a:r>
            <a:endParaRPr lang="da-DK" dirty="0"/>
          </a:p>
        </p:txBody>
      </p:sp>
    </p:spTree>
    <p:extLst>
      <p:ext uri="{BB962C8B-B14F-4D97-AF65-F5344CB8AC3E}">
        <p14:creationId xmlns:p14="http://schemas.microsoft.com/office/powerpoint/2010/main" val="3139922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da-DK" dirty="0" smtClean="0"/>
              <a:t>Design pattern:</a:t>
            </a:r>
          </a:p>
          <a:p>
            <a:r>
              <a:rPr lang="da-DK" dirty="0" err="1" smtClean="0"/>
              <a:t>Don’t</a:t>
            </a:r>
            <a:r>
              <a:rPr lang="da-DK" dirty="0" smtClean="0"/>
              <a:t> </a:t>
            </a:r>
            <a:r>
              <a:rPr lang="da-DK" dirty="0" err="1" smtClean="0"/>
              <a:t>use</a:t>
            </a:r>
            <a:r>
              <a:rPr lang="da-DK" dirty="0" smtClean="0"/>
              <a:t> .NET on </a:t>
            </a:r>
            <a:r>
              <a:rPr lang="da-DK" dirty="0" err="1" smtClean="0"/>
              <a:t>client</a:t>
            </a:r>
            <a:r>
              <a:rPr lang="da-DK" dirty="0" smtClean="0"/>
              <a:t>, it </a:t>
            </a:r>
            <a:r>
              <a:rPr lang="da-DK" dirty="0" err="1" smtClean="0"/>
              <a:t>does</a:t>
            </a:r>
            <a:r>
              <a:rPr lang="da-DK" dirty="0" smtClean="0"/>
              <a:t> not </a:t>
            </a:r>
            <a:r>
              <a:rPr lang="da-DK" dirty="0" err="1" smtClean="0"/>
              <a:t>work</a:t>
            </a:r>
            <a:r>
              <a:rPr lang="da-DK" dirty="0" smtClean="0"/>
              <a:t> with web/tablet/</a:t>
            </a:r>
            <a:r>
              <a:rPr lang="da-DK" dirty="0" err="1" smtClean="0"/>
              <a:t>phone</a:t>
            </a:r>
            <a:r>
              <a:rPr lang="da-DK" dirty="0" smtClean="0"/>
              <a:t>/universal </a:t>
            </a:r>
            <a:r>
              <a:rPr lang="da-DK" dirty="0" err="1" smtClean="0"/>
              <a:t>clients</a:t>
            </a:r>
            <a:endParaRPr lang="da-DK" dirty="0" smtClean="0"/>
          </a:p>
          <a:p>
            <a:r>
              <a:rPr lang="da-DK" dirty="0" err="1" smtClean="0"/>
              <a:t>Use</a:t>
            </a:r>
            <a:r>
              <a:rPr lang="da-DK" dirty="0" smtClean="0"/>
              <a:t> </a:t>
            </a:r>
            <a:r>
              <a:rPr lang="da-DK" dirty="0" err="1" smtClean="0"/>
              <a:t>Javascript</a:t>
            </a:r>
            <a:endParaRPr lang="da-DK"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24</a:t>
            </a:fld>
            <a:endParaRPr lang="en-US" dirty="0"/>
          </a:p>
        </p:txBody>
      </p:sp>
      <p:sp>
        <p:nvSpPr>
          <p:cNvPr id="4" name="Title 3"/>
          <p:cNvSpPr>
            <a:spLocks noGrp="1"/>
          </p:cNvSpPr>
          <p:nvPr>
            <p:ph type="title"/>
          </p:nvPr>
        </p:nvSpPr>
        <p:spPr/>
        <p:txBody>
          <a:bodyPr/>
          <a:lstStyle/>
          <a:p>
            <a:r>
              <a:rPr lang="da-DK" dirty="0" smtClean="0"/>
              <a:t>CLIENT .NET CODE vs JAVASCRIPT</a:t>
            </a:r>
            <a:endParaRPr lang="da-DK" dirty="0"/>
          </a:p>
        </p:txBody>
      </p:sp>
    </p:spTree>
    <p:extLst>
      <p:ext uri="{BB962C8B-B14F-4D97-AF65-F5344CB8AC3E}">
        <p14:creationId xmlns:p14="http://schemas.microsoft.com/office/powerpoint/2010/main" val="153909195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Text Placeholder 2"/>
          <p:cNvSpPr>
            <a:spLocks noGrp="1"/>
          </p:cNvSpPr>
          <p:nvPr>
            <p:ph type="body" idx="1"/>
          </p:nvPr>
        </p:nvSpPr>
        <p:spPr/>
        <p:txBody>
          <a:bodyPr/>
          <a:lstStyle/>
          <a:p>
            <a:r>
              <a:rPr lang="en-US" dirty="0" smtClean="0"/>
              <a:t>HTTP is really, really easy ….</a:t>
            </a:r>
            <a:endParaRPr lang="en-US" dirty="0"/>
          </a:p>
        </p:txBody>
      </p:sp>
    </p:spTree>
    <p:extLst>
      <p:ext uri="{BB962C8B-B14F-4D97-AF65-F5344CB8AC3E}">
        <p14:creationId xmlns:p14="http://schemas.microsoft.com/office/powerpoint/2010/main" val="1097904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WebClient</a:t>
            </a:r>
            <a:r>
              <a:rPr lang="en-US" dirty="0" smtClean="0"/>
              <a:t> to get HTTP</a:t>
            </a:r>
            <a:endParaRPr lang="en-US" dirty="0"/>
          </a:p>
        </p:txBody>
      </p:sp>
      <p:sp>
        <p:nvSpPr>
          <p:cNvPr id="3" name="Content Placeholder 2"/>
          <p:cNvSpPr>
            <a:spLocks noGrp="1"/>
          </p:cNvSpPr>
          <p:nvPr>
            <p:ph idx="1"/>
          </p:nvPr>
        </p:nvSpPr>
        <p:spPr>
          <a:xfrm>
            <a:off x="507493" y="1508760"/>
            <a:ext cx="2914134" cy="2288950"/>
          </a:xfrm>
        </p:spPr>
        <p:txBody>
          <a:bodyPr/>
          <a:lstStyle/>
          <a:p>
            <a:r>
              <a:rPr lang="en-US" dirty="0" smtClean="0"/>
              <a:t>Open the URL with </a:t>
            </a:r>
            <a:r>
              <a:rPr lang="en-US" dirty="0" err="1" smtClean="0"/>
              <a:t>WebClient</a:t>
            </a:r>
            <a:endParaRPr lang="en-US" dirty="0" smtClean="0"/>
          </a:p>
          <a:p>
            <a:endParaRPr lang="en-US" dirty="0"/>
          </a:p>
          <a:p>
            <a:r>
              <a:rPr lang="en-US" dirty="0" smtClean="0"/>
              <a:t>Setup the streams and copy directly from </a:t>
            </a:r>
            <a:r>
              <a:rPr lang="en-US" dirty="0" err="1" smtClean="0"/>
              <a:t>WebClient</a:t>
            </a:r>
            <a:r>
              <a:rPr lang="en-US" dirty="0" smtClean="0"/>
              <a:t> to the BLOB field on the contact</a:t>
            </a:r>
            <a:endParaRPr lang="en-US" dirty="0"/>
          </a:p>
        </p:txBody>
      </p:sp>
      <p:pic>
        <p:nvPicPr>
          <p:cNvPr id="4" name="Picture 3"/>
          <p:cNvPicPr>
            <a:picLocks noChangeAspect="1"/>
          </p:cNvPicPr>
          <p:nvPr/>
        </p:nvPicPr>
        <p:blipFill>
          <a:blip r:embed="rId2"/>
          <a:stretch>
            <a:fillRect/>
          </a:stretch>
        </p:blipFill>
        <p:spPr>
          <a:xfrm>
            <a:off x="3490776" y="1508761"/>
            <a:ext cx="5356513" cy="2362691"/>
          </a:xfrm>
          <a:prstGeom prst="rect">
            <a:avLst/>
          </a:prstGeom>
        </p:spPr>
      </p:pic>
      <p:pic>
        <p:nvPicPr>
          <p:cNvPr id="5" name="Picture 4"/>
          <p:cNvPicPr>
            <a:picLocks noChangeAspect="1"/>
          </p:cNvPicPr>
          <p:nvPr/>
        </p:nvPicPr>
        <p:blipFill>
          <a:blip r:embed="rId3"/>
          <a:stretch>
            <a:fillRect/>
          </a:stretch>
        </p:blipFill>
        <p:spPr>
          <a:xfrm>
            <a:off x="507493" y="3922303"/>
            <a:ext cx="8364701" cy="995017"/>
          </a:xfrm>
          <a:prstGeom prst="rect">
            <a:avLst/>
          </a:prstGeom>
        </p:spPr>
      </p:pic>
    </p:spTree>
    <p:extLst>
      <p:ext uri="{BB962C8B-B14F-4D97-AF65-F5344CB8AC3E}">
        <p14:creationId xmlns:p14="http://schemas.microsoft.com/office/powerpoint/2010/main" val="371285933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a:t>
            </a:r>
            <a:endParaRPr lang="en-US" dirty="0"/>
          </a:p>
        </p:txBody>
      </p:sp>
      <p:sp>
        <p:nvSpPr>
          <p:cNvPr id="3" name="Text Placeholder 2"/>
          <p:cNvSpPr>
            <a:spLocks noGrp="1"/>
          </p:cNvSpPr>
          <p:nvPr>
            <p:ph type="body" idx="1"/>
          </p:nvPr>
        </p:nvSpPr>
        <p:spPr/>
        <p:txBody>
          <a:bodyPr/>
          <a:lstStyle/>
          <a:p>
            <a:r>
              <a:rPr lang="en-US" dirty="0" smtClean="0"/>
              <a:t>FTP is a bit more complicated ….</a:t>
            </a:r>
            <a:endParaRPr lang="en-US" dirty="0"/>
          </a:p>
        </p:txBody>
      </p:sp>
    </p:spTree>
    <p:extLst>
      <p:ext uri="{BB962C8B-B14F-4D97-AF65-F5344CB8AC3E}">
        <p14:creationId xmlns:p14="http://schemas.microsoft.com/office/powerpoint/2010/main" val="3655889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FTP is a command based protocol</a:t>
            </a:r>
            <a:endParaRPr lang="en-US" dirty="0"/>
          </a:p>
        </p:txBody>
      </p:sp>
      <p:sp>
        <p:nvSpPr>
          <p:cNvPr id="3" name="Content Placeholder 2"/>
          <p:cNvSpPr>
            <a:spLocks noGrp="1"/>
          </p:cNvSpPr>
          <p:nvPr>
            <p:ph idx="1"/>
          </p:nvPr>
        </p:nvSpPr>
        <p:spPr>
          <a:xfrm>
            <a:off x="507493" y="1508761"/>
            <a:ext cx="3046869" cy="1809627"/>
          </a:xfrm>
        </p:spPr>
        <p:txBody>
          <a:bodyPr>
            <a:normAutofit fontScale="62500" lnSpcReduction="20000"/>
          </a:bodyPr>
          <a:lstStyle/>
          <a:p>
            <a:r>
              <a:rPr lang="en-US" dirty="0" smtClean="0"/>
              <a:t>Connect to the FTP server and execute a command. </a:t>
            </a:r>
          </a:p>
          <a:p>
            <a:r>
              <a:rPr lang="en-US" dirty="0" smtClean="0"/>
              <a:t>“RETR” is the command for getting a file.</a:t>
            </a:r>
          </a:p>
          <a:p>
            <a:r>
              <a:rPr lang="en-US" dirty="0" smtClean="0"/>
              <a:t>Again, uses stream to copy the content directly.</a:t>
            </a:r>
            <a:endParaRPr lang="en-US" dirty="0"/>
          </a:p>
        </p:txBody>
      </p:sp>
      <p:pic>
        <p:nvPicPr>
          <p:cNvPr id="4" name="Picture 3"/>
          <p:cNvPicPr>
            <a:picLocks noChangeAspect="1"/>
          </p:cNvPicPr>
          <p:nvPr/>
        </p:nvPicPr>
        <p:blipFill>
          <a:blip r:embed="rId2"/>
          <a:stretch>
            <a:fillRect/>
          </a:stretch>
        </p:blipFill>
        <p:spPr>
          <a:xfrm>
            <a:off x="3790105" y="1508760"/>
            <a:ext cx="4907756" cy="1728788"/>
          </a:xfrm>
          <a:prstGeom prst="rect">
            <a:avLst/>
          </a:prstGeom>
        </p:spPr>
      </p:pic>
      <p:pic>
        <p:nvPicPr>
          <p:cNvPr id="6" name="Picture 5"/>
          <p:cNvPicPr>
            <a:picLocks noChangeAspect="1"/>
          </p:cNvPicPr>
          <p:nvPr/>
        </p:nvPicPr>
        <p:blipFill>
          <a:blip r:embed="rId3"/>
          <a:stretch>
            <a:fillRect/>
          </a:stretch>
        </p:blipFill>
        <p:spPr>
          <a:xfrm>
            <a:off x="507493" y="3430942"/>
            <a:ext cx="8167880" cy="1472897"/>
          </a:xfrm>
          <a:prstGeom prst="rect">
            <a:avLst/>
          </a:prstGeom>
        </p:spPr>
      </p:pic>
    </p:spTree>
    <p:extLst>
      <p:ext uri="{BB962C8B-B14F-4D97-AF65-F5344CB8AC3E}">
        <p14:creationId xmlns:p14="http://schemas.microsoft.com/office/powerpoint/2010/main" val="20692601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to upload a file from NAV </a:t>
            </a:r>
            <a:r>
              <a:rPr lang="en-US" dirty="0" smtClean="0"/>
              <a:t>2016</a:t>
            </a:r>
            <a:endParaRPr lang="en-US" dirty="0"/>
          </a:p>
        </p:txBody>
      </p:sp>
      <p:pic>
        <p:nvPicPr>
          <p:cNvPr id="4" name="Picture 3"/>
          <p:cNvPicPr>
            <a:picLocks noChangeAspect="1"/>
          </p:cNvPicPr>
          <p:nvPr/>
        </p:nvPicPr>
        <p:blipFill>
          <a:blip r:embed="rId2"/>
          <a:stretch>
            <a:fillRect/>
          </a:stretch>
        </p:blipFill>
        <p:spPr>
          <a:xfrm>
            <a:off x="3517885" y="1322544"/>
            <a:ext cx="5626115" cy="2462378"/>
          </a:xfrm>
          <a:prstGeom prst="rect">
            <a:avLst/>
          </a:prstGeom>
        </p:spPr>
      </p:pic>
      <p:sp>
        <p:nvSpPr>
          <p:cNvPr id="5" name="Content Placeholder 2"/>
          <p:cNvSpPr>
            <a:spLocks noGrp="1"/>
          </p:cNvSpPr>
          <p:nvPr>
            <p:ph idx="1"/>
          </p:nvPr>
        </p:nvSpPr>
        <p:spPr>
          <a:xfrm>
            <a:off x="359915" y="1322543"/>
            <a:ext cx="3046869" cy="1809627"/>
          </a:xfrm>
        </p:spPr>
        <p:txBody>
          <a:bodyPr>
            <a:normAutofit fontScale="62500" lnSpcReduction="20000"/>
          </a:bodyPr>
          <a:lstStyle/>
          <a:p>
            <a:r>
              <a:rPr lang="en-US" dirty="0" smtClean="0"/>
              <a:t>Connect to the FTP server and execute a command. </a:t>
            </a:r>
          </a:p>
          <a:p>
            <a:r>
              <a:rPr lang="en-US" dirty="0" smtClean="0"/>
              <a:t>“STOR” is the command for getting a file.</a:t>
            </a:r>
          </a:p>
          <a:p>
            <a:r>
              <a:rPr lang="en-US" dirty="0" smtClean="0"/>
              <a:t>Again, uses stream to copy the content directly.</a:t>
            </a:r>
            <a:endParaRPr lang="en-US" dirty="0"/>
          </a:p>
        </p:txBody>
      </p:sp>
      <p:pic>
        <p:nvPicPr>
          <p:cNvPr id="6" name="Picture 5"/>
          <p:cNvPicPr>
            <a:picLocks noChangeAspect="1"/>
          </p:cNvPicPr>
          <p:nvPr/>
        </p:nvPicPr>
        <p:blipFill>
          <a:blip r:embed="rId3"/>
          <a:stretch>
            <a:fillRect/>
          </a:stretch>
        </p:blipFill>
        <p:spPr>
          <a:xfrm>
            <a:off x="492918" y="3784921"/>
            <a:ext cx="7563717" cy="1358579"/>
          </a:xfrm>
          <a:prstGeom prst="rect">
            <a:avLst/>
          </a:prstGeom>
        </p:spPr>
      </p:pic>
    </p:spTree>
    <p:extLst>
      <p:ext uri="{BB962C8B-B14F-4D97-AF65-F5344CB8AC3E}">
        <p14:creationId xmlns:p14="http://schemas.microsoft.com/office/powerpoint/2010/main" val="21979681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the Presenter</a:t>
            </a:r>
            <a:endParaRPr lang="en-US" dirty="0"/>
          </a:p>
        </p:txBody>
      </p:sp>
      <p:sp>
        <p:nvSpPr>
          <p:cNvPr id="3" name="Content Placeholder 2"/>
          <p:cNvSpPr>
            <a:spLocks noGrp="1"/>
          </p:cNvSpPr>
          <p:nvPr>
            <p:ph idx="1"/>
          </p:nvPr>
        </p:nvSpPr>
        <p:spPr/>
        <p:txBody>
          <a:bodyPr>
            <a:normAutofit/>
          </a:bodyPr>
          <a:lstStyle/>
          <a:p>
            <a:r>
              <a:rPr lang="en-US" dirty="0" smtClean="0"/>
              <a:t>You may include your picture and company logo on the intro slide </a:t>
            </a:r>
            <a:r>
              <a:rPr lang="en-US" u="sng" dirty="0" smtClean="0"/>
              <a:t>only</a:t>
            </a:r>
            <a:r>
              <a:rPr lang="en-US" dirty="0" smtClean="0"/>
              <a:t> (slide </a:t>
            </a:r>
            <a:r>
              <a:rPr lang="en-US" dirty="0"/>
              <a:t>8</a:t>
            </a:r>
            <a:r>
              <a:rPr lang="en-US" dirty="0" smtClean="0"/>
              <a:t>).</a:t>
            </a:r>
          </a:p>
          <a:p>
            <a:r>
              <a:rPr lang="en-US" dirty="0" smtClean="0"/>
              <a:t>The “Suggested Sessions” slide (slide 15) is for you to highlight related sessions remaining on the schedule.  This is optional; please delete if not used.</a:t>
            </a:r>
          </a:p>
          <a:p>
            <a:endParaRPr lang="en-US" dirty="0"/>
          </a:p>
        </p:txBody>
      </p:sp>
      <p:sp>
        <p:nvSpPr>
          <p:cNvPr id="4" name="Slide Number Placeholder 3"/>
          <p:cNvSpPr>
            <a:spLocks noGrp="1"/>
          </p:cNvSpPr>
          <p:nvPr>
            <p:ph type="sldNum" sz="quarter" idx="12"/>
          </p:nvPr>
        </p:nvSpPr>
        <p:spPr/>
        <p:txBody>
          <a:bodyPr/>
          <a:lstStyle/>
          <a:p>
            <a:fld id="{500192B4-310C-4CC7-9355-DE53152C0B59}" type="slidenum">
              <a:rPr lang="en-US" smtClean="0"/>
              <a:t>3</a:t>
            </a:fld>
            <a:endParaRPr lang="en-US"/>
          </a:p>
        </p:txBody>
      </p:sp>
    </p:spTree>
    <p:extLst>
      <p:ext uri="{BB962C8B-B14F-4D97-AF65-F5344CB8AC3E}">
        <p14:creationId xmlns:p14="http://schemas.microsoft.com/office/powerpoint/2010/main" val="104252058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to upload from a XML Port</a:t>
            </a:r>
            <a:endParaRPr lang="en-US" dirty="0"/>
          </a:p>
        </p:txBody>
      </p:sp>
      <p:sp>
        <p:nvSpPr>
          <p:cNvPr id="5" name="Content Placeholder 2"/>
          <p:cNvSpPr>
            <a:spLocks noGrp="1"/>
          </p:cNvSpPr>
          <p:nvPr>
            <p:ph idx="1"/>
          </p:nvPr>
        </p:nvSpPr>
        <p:spPr>
          <a:xfrm>
            <a:off x="359915" y="1322543"/>
            <a:ext cx="3046869" cy="2443163"/>
          </a:xfrm>
        </p:spPr>
        <p:txBody>
          <a:bodyPr>
            <a:normAutofit fontScale="62500" lnSpcReduction="20000"/>
          </a:bodyPr>
          <a:lstStyle/>
          <a:p>
            <a:r>
              <a:rPr lang="en-US" dirty="0" smtClean="0"/>
              <a:t>Connect to the FTP server and execute a command. </a:t>
            </a:r>
          </a:p>
          <a:p>
            <a:r>
              <a:rPr lang="en-US" dirty="0" smtClean="0"/>
              <a:t>“STOR” is the command for getting a file.</a:t>
            </a:r>
          </a:p>
          <a:p>
            <a:r>
              <a:rPr lang="en-US" dirty="0" smtClean="0"/>
              <a:t>Now we most go through a buffer stream to get the XML Port to behave nicely.</a:t>
            </a:r>
            <a:endParaRPr lang="en-US" dirty="0"/>
          </a:p>
        </p:txBody>
      </p:sp>
      <p:pic>
        <p:nvPicPr>
          <p:cNvPr id="6" name="Picture 5"/>
          <p:cNvPicPr>
            <a:picLocks noChangeAspect="1"/>
          </p:cNvPicPr>
          <p:nvPr/>
        </p:nvPicPr>
        <p:blipFill>
          <a:blip r:embed="rId2"/>
          <a:stretch>
            <a:fillRect/>
          </a:stretch>
        </p:blipFill>
        <p:spPr>
          <a:xfrm>
            <a:off x="492918" y="3784921"/>
            <a:ext cx="7563717" cy="1358579"/>
          </a:xfrm>
          <a:prstGeom prst="rect">
            <a:avLst/>
          </a:prstGeom>
        </p:spPr>
      </p:pic>
      <p:pic>
        <p:nvPicPr>
          <p:cNvPr id="3" name="Picture 2"/>
          <p:cNvPicPr>
            <a:picLocks noChangeAspect="1"/>
          </p:cNvPicPr>
          <p:nvPr/>
        </p:nvPicPr>
        <p:blipFill>
          <a:blip r:embed="rId3"/>
          <a:stretch>
            <a:fillRect/>
          </a:stretch>
        </p:blipFill>
        <p:spPr>
          <a:xfrm>
            <a:off x="3539787" y="1322543"/>
            <a:ext cx="5672138" cy="2443163"/>
          </a:xfrm>
          <a:prstGeom prst="rect">
            <a:avLst/>
          </a:prstGeom>
        </p:spPr>
      </p:pic>
    </p:spTree>
    <p:extLst>
      <p:ext uri="{BB962C8B-B14F-4D97-AF65-F5344CB8AC3E}">
        <p14:creationId xmlns:p14="http://schemas.microsoft.com/office/powerpoint/2010/main" val="135253735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SSH / SFTP / SCP</a:t>
            </a:r>
            <a:endParaRPr lang="en-US" dirty="0"/>
          </a:p>
        </p:txBody>
      </p:sp>
      <p:sp>
        <p:nvSpPr>
          <p:cNvPr id="3" name="Text Placeholder 2"/>
          <p:cNvSpPr>
            <a:spLocks noGrp="1"/>
          </p:cNvSpPr>
          <p:nvPr>
            <p:ph type="body" idx="1"/>
          </p:nvPr>
        </p:nvSpPr>
        <p:spPr/>
        <p:txBody>
          <a:bodyPr/>
          <a:lstStyle/>
          <a:p>
            <a:r>
              <a:rPr lang="en-US" dirty="0" smtClean="0"/>
              <a:t>Hmm.. This time we have to wander off the beaten path and venture outside the standard .NET Framework …</a:t>
            </a:r>
            <a:endParaRPr lang="en-US" dirty="0"/>
          </a:p>
        </p:txBody>
      </p:sp>
    </p:spTree>
    <p:extLst>
      <p:ext uri="{BB962C8B-B14F-4D97-AF65-F5344CB8AC3E}">
        <p14:creationId xmlns:p14="http://schemas.microsoft.com/office/powerpoint/2010/main" val="2396660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Shell</a:t>
            </a:r>
            <a:endParaRPr lang="en-US" dirty="0"/>
          </a:p>
        </p:txBody>
      </p:sp>
      <p:sp>
        <p:nvSpPr>
          <p:cNvPr id="3" name="Content Placeholder 2"/>
          <p:cNvSpPr>
            <a:spLocks noGrp="1"/>
          </p:cNvSpPr>
          <p:nvPr>
            <p:ph idx="1"/>
          </p:nvPr>
        </p:nvSpPr>
        <p:spPr>
          <a:xfrm>
            <a:off x="507493" y="1508760"/>
            <a:ext cx="4458047" cy="2824639"/>
          </a:xfrm>
        </p:spPr>
        <p:txBody>
          <a:bodyPr>
            <a:normAutofit fontScale="62500" lnSpcReduction="20000"/>
          </a:bodyPr>
          <a:lstStyle/>
          <a:p>
            <a:r>
              <a:rPr lang="en-US" dirty="0" smtClean="0"/>
              <a:t>The </a:t>
            </a:r>
            <a:r>
              <a:rPr lang="en-US" dirty="0" err="1" smtClean="0"/>
              <a:t>defacto</a:t>
            </a:r>
            <a:r>
              <a:rPr lang="en-US" dirty="0" smtClean="0"/>
              <a:t> standard for communication with Unix/Linux machines</a:t>
            </a:r>
          </a:p>
          <a:p>
            <a:endParaRPr lang="en-US" dirty="0"/>
          </a:p>
          <a:p>
            <a:r>
              <a:rPr lang="en-US" dirty="0" smtClean="0"/>
              <a:t>SSH replaces Telnet</a:t>
            </a:r>
          </a:p>
          <a:p>
            <a:r>
              <a:rPr lang="en-US" dirty="0" smtClean="0"/>
              <a:t>SFTP replaces FTP</a:t>
            </a:r>
          </a:p>
          <a:p>
            <a:r>
              <a:rPr lang="en-US" dirty="0" smtClean="0"/>
              <a:t>SCP replaces “remote copy” / </a:t>
            </a:r>
            <a:r>
              <a:rPr lang="en-US" dirty="0" err="1" smtClean="0"/>
              <a:t>uucp</a:t>
            </a:r>
            <a:r>
              <a:rPr lang="en-US" dirty="0" smtClean="0"/>
              <a:t> etc..</a:t>
            </a:r>
          </a:p>
          <a:p>
            <a:endParaRPr lang="en-US" dirty="0"/>
          </a:p>
          <a:p>
            <a:r>
              <a:rPr lang="en-US" dirty="0" smtClean="0"/>
              <a:t>SSH can tunnel TCP/IP traffic acting like a VPN</a:t>
            </a:r>
          </a:p>
          <a:p>
            <a:endParaRPr lang="en-US" dirty="0"/>
          </a:p>
        </p:txBody>
      </p:sp>
      <p:pic>
        <p:nvPicPr>
          <p:cNvPr id="4" name="Picture 3"/>
          <p:cNvPicPr>
            <a:picLocks noChangeAspect="1"/>
          </p:cNvPicPr>
          <p:nvPr/>
        </p:nvPicPr>
        <p:blipFill>
          <a:blip r:embed="rId2"/>
          <a:stretch>
            <a:fillRect/>
          </a:stretch>
        </p:blipFill>
        <p:spPr>
          <a:xfrm>
            <a:off x="5989763" y="1618299"/>
            <a:ext cx="1921669" cy="1578769"/>
          </a:xfrm>
          <a:prstGeom prst="rect">
            <a:avLst/>
          </a:prstGeom>
        </p:spPr>
      </p:pic>
    </p:spTree>
    <p:extLst>
      <p:ext uri="{BB962C8B-B14F-4D97-AF65-F5344CB8AC3E}">
        <p14:creationId xmlns:p14="http://schemas.microsoft.com/office/powerpoint/2010/main" val="377401744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an open source library …</a:t>
            </a:r>
            <a:endParaRPr lang="en-US" dirty="0"/>
          </a:p>
        </p:txBody>
      </p:sp>
      <p:pic>
        <p:nvPicPr>
          <p:cNvPr id="4" name="Picture 3"/>
          <p:cNvPicPr>
            <a:picLocks noChangeAspect="1"/>
          </p:cNvPicPr>
          <p:nvPr/>
        </p:nvPicPr>
        <p:blipFill>
          <a:blip r:embed="rId2"/>
          <a:stretch>
            <a:fillRect/>
          </a:stretch>
        </p:blipFill>
        <p:spPr>
          <a:xfrm>
            <a:off x="492918" y="996170"/>
            <a:ext cx="8079581" cy="3461576"/>
          </a:xfrm>
          <a:prstGeom prst="rect">
            <a:avLst/>
          </a:prstGeom>
        </p:spPr>
      </p:pic>
    </p:spTree>
    <p:extLst>
      <p:ext uri="{BB962C8B-B14F-4D97-AF65-F5344CB8AC3E}">
        <p14:creationId xmlns:p14="http://schemas.microsoft.com/office/powerpoint/2010/main" val="173145726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7559" y="1453385"/>
            <a:ext cx="6949544" cy="3147551"/>
          </a:xfrm>
          <a:prstGeom prst="rect">
            <a:avLst/>
          </a:prstGeom>
        </p:spPr>
      </p:pic>
      <p:sp>
        <p:nvSpPr>
          <p:cNvPr id="2" name="Title 1"/>
          <p:cNvSpPr>
            <a:spLocks noGrp="1"/>
          </p:cNvSpPr>
          <p:nvPr>
            <p:ph type="title"/>
          </p:nvPr>
        </p:nvSpPr>
        <p:spPr>
          <a:xfrm>
            <a:off x="492919" y="374650"/>
            <a:ext cx="8353034" cy="1243649"/>
          </a:xfrm>
        </p:spPr>
        <p:txBody>
          <a:bodyPr/>
          <a:lstStyle/>
          <a:p>
            <a:r>
              <a:rPr lang="en-US" dirty="0" smtClean="0"/>
              <a:t>Place the .DLL files into the add-ins folder</a:t>
            </a:r>
            <a:endParaRPr lang="en-US" dirty="0"/>
          </a:p>
        </p:txBody>
      </p:sp>
      <p:sp>
        <p:nvSpPr>
          <p:cNvPr id="3" name="Content Placeholder 2"/>
          <p:cNvSpPr>
            <a:spLocks noGrp="1"/>
          </p:cNvSpPr>
          <p:nvPr>
            <p:ph idx="1"/>
          </p:nvPr>
        </p:nvSpPr>
        <p:spPr>
          <a:xfrm>
            <a:off x="385958" y="1803914"/>
            <a:ext cx="2070769" cy="3092177"/>
          </a:xfrm>
        </p:spPr>
        <p:txBody>
          <a:bodyPr>
            <a:normAutofit fontScale="62500" lnSpcReduction="20000"/>
          </a:bodyPr>
          <a:lstStyle/>
          <a:p>
            <a:r>
              <a:rPr lang="en-US" dirty="0" smtClean="0"/>
              <a:t>Create a folder in the Add-ins folder on BOTH the service tier and the client.</a:t>
            </a:r>
          </a:p>
          <a:p>
            <a:endParaRPr lang="en-US" dirty="0"/>
          </a:p>
          <a:p>
            <a:r>
              <a:rPr lang="en-US" dirty="0" smtClean="0"/>
              <a:t>Copy the .DLL files into the folder</a:t>
            </a:r>
          </a:p>
          <a:p>
            <a:endParaRPr lang="en-US" dirty="0"/>
          </a:p>
          <a:p>
            <a:r>
              <a:rPr lang="en-US" dirty="0" smtClean="0"/>
              <a:t>Restart Server and Client</a:t>
            </a:r>
            <a:endParaRPr lang="en-US" dirty="0"/>
          </a:p>
        </p:txBody>
      </p:sp>
      <p:cxnSp>
        <p:nvCxnSpPr>
          <p:cNvPr id="6" name="Straight Arrow Connector 5"/>
          <p:cNvCxnSpPr/>
          <p:nvPr/>
        </p:nvCxnSpPr>
        <p:spPr>
          <a:xfrm>
            <a:off x="2222339" y="2777925"/>
            <a:ext cx="529542" cy="72920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60349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err="1" smtClean="0"/>
              <a:t>Then</a:t>
            </a:r>
            <a:r>
              <a:rPr lang="da-DK" dirty="0" smtClean="0"/>
              <a:t> it </a:t>
            </a:r>
            <a:r>
              <a:rPr lang="da-DK" dirty="0" err="1" smtClean="0"/>
              <a:t>can</a:t>
            </a:r>
            <a:r>
              <a:rPr lang="da-DK" dirty="0" smtClean="0"/>
              <a:t> </a:t>
            </a:r>
            <a:r>
              <a:rPr lang="da-DK" dirty="0" err="1" smtClean="0"/>
              <a:t>be</a:t>
            </a:r>
            <a:r>
              <a:rPr lang="da-DK" dirty="0" smtClean="0"/>
              <a:t> </a:t>
            </a:r>
            <a:r>
              <a:rPr lang="da-DK" dirty="0" err="1" smtClean="0"/>
              <a:t>found</a:t>
            </a:r>
            <a:r>
              <a:rPr lang="da-DK" dirty="0" smtClean="0"/>
              <a:t> in the ”Dynamics NAV” part of the Assembly List</a:t>
            </a:r>
            <a:endParaRPr lang="en-US" dirty="0"/>
          </a:p>
        </p:txBody>
      </p:sp>
      <p:pic>
        <p:nvPicPr>
          <p:cNvPr id="4" name="Picture 3"/>
          <p:cNvPicPr>
            <a:picLocks noChangeAspect="1"/>
          </p:cNvPicPr>
          <p:nvPr/>
        </p:nvPicPr>
        <p:blipFill>
          <a:blip r:embed="rId2"/>
          <a:stretch>
            <a:fillRect/>
          </a:stretch>
        </p:blipFill>
        <p:spPr>
          <a:xfrm>
            <a:off x="492919" y="1618298"/>
            <a:ext cx="8256665" cy="3407343"/>
          </a:xfrm>
          <a:prstGeom prst="rect">
            <a:avLst/>
          </a:prstGeom>
        </p:spPr>
      </p:pic>
    </p:spTree>
    <p:extLst>
      <p:ext uri="{BB962C8B-B14F-4D97-AF65-F5344CB8AC3E}">
        <p14:creationId xmlns:p14="http://schemas.microsoft.com/office/powerpoint/2010/main" val="83339367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Now it is </a:t>
            </a:r>
            <a:r>
              <a:rPr lang="da-DK" dirty="0" err="1" smtClean="0"/>
              <a:t>really</a:t>
            </a:r>
            <a:r>
              <a:rPr lang="da-DK" dirty="0" smtClean="0"/>
              <a:t> simple to download a file</a:t>
            </a:r>
            <a:endParaRPr lang="en-US" dirty="0"/>
          </a:p>
        </p:txBody>
      </p:sp>
      <p:sp>
        <p:nvSpPr>
          <p:cNvPr id="3" name="Content Placeholder 2"/>
          <p:cNvSpPr>
            <a:spLocks noGrp="1"/>
          </p:cNvSpPr>
          <p:nvPr>
            <p:ph idx="1"/>
          </p:nvPr>
        </p:nvSpPr>
        <p:spPr>
          <a:xfrm>
            <a:off x="492918" y="1599992"/>
            <a:ext cx="2565587" cy="1959224"/>
          </a:xfrm>
        </p:spPr>
        <p:txBody>
          <a:bodyPr>
            <a:normAutofit fontScale="62500" lnSpcReduction="20000"/>
          </a:bodyPr>
          <a:lstStyle/>
          <a:p>
            <a:r>
              <a:rPr lang="en-US" dirty="0" smtClean="0"/>
              <a:t>Again, create the client and connect.</a:t>
            </a:r>
          </a:p>
          <a:p>
            <a:r>
              <a:rPr lang="da-DK" dirty="0" err="1" smtClean="0"/>
              <a:t>Create</a:t>
            </a:r>
            <a:r>
              <a:rPr lang="da-DK" dirty="0" smtClean="0"/>
              <a:t> a new file and </a:t>
            </a:r>
            <a:r>
              <a:rPr lang="da-DK" dirty="0" err="1" smtClean="0"/>
              <a:t>get</a:t>
            </a:r>
            <a:r>
              <a:rPr lang="da-DK" dirty="0" smtClean="0"/>
              <a:t> the </a:t>
            </a:r>
            <a:r>
              <a:rPr lang="da-DK" dirty="0" err="1" smtClean="0"/>
              <a:t>outsteam</a:t>
            </a:r>
            <a:endParaRPr lang="da-DK" dirty="0" smtClean="0"/>
          </a:p>
          <a:p>
            <a:r>
              <a:rPr lang="da-DK" dirty="0" smtClean="0"/>
              <a:t>Download the </a:t>
            </a:r>
            <a:r>
              <a:rPr lang="da-DK" dirty="0" err="1" smtClean="0"/>
              <a:t>remote</a:t>
            </a:r>
            <a:r>
              <a:rPr lang="da-DK" dirty="0" smtClean="0"/>
              <a:t> file </a:t>
            </a:r>
            <a:r>
              <a:rPr lang="da-DK" dirty="0" err="1" smtClean="0"/>
              <a:t>into</a:t>
            </a:r>
            <a:r>
              <a:rPr lang="da-DK" dirty="0" smtClean="0"/>
              <a:t> the </a:t>
            </a:r>
            <a:r>
              <a:rPr lang="da-DK" dirty="0" err="1" smtClean="0"/>
              <a:t>stream</a:t>
            </a:r>
            <a:r>
              <a:rPr lang="da-DK" dirty="0" smtClean="0"/>
              <a:t>.</a:t>
            </a:r>
            <a:endParaRPr lang="da-DK" dirty="0"/>
          </a:p>
        </p:txBody>
      </p:sp>
      <p:pic>
        <p:nvPicPr>
          <p:cNvPr id="5" name="Picture 4"/>
          <p:cNvPicPr>
            <a:picLocks noChangeAspect="1"/>
          </p:cNvPicPr>
          <p:nvPr/>
        </p:nvPicPr>
        <p:blipFill>
          <a:blip r:embed="rId2"/>
          <a:stretch>
            <a:fillRect/>
          </a:stretch>
        </p:blipFill>
        <p:spPr>
          <a:xfrm>
            <a:off x="3058505" y="1599991"/>
            <a:ext cx="7309902" cy="1889776"/>
          </a:xfrm>
          <a:prstGeom prst="rect">
            <a:avLst/>
          </a:prstGeom>
        </p:spPr>
      </p:pic>
      <p:pic>
        <p:nvPicPr>
          <p:cNvPr id="6" name="Picture 5"/>
          <p:cNvPicPr>
            <a:picLocks noChangeAspect="1"/>
          </p:cNvPicPr>
          <p:nvPr/>
        </p:nvPicPr>
        <p:blipFill>
          <a:blip r:embed="rId3"/>
          <a:stretch>
            <a:fillRect/>
          </a:stretch>
        </p:blipFill>
        <p:spPr>
          <a:xfrm>
            <a:off x="492918" y="3559216"/>
            <a:ext cx="8501289" cy="818069"/>
          </a:xfrm>
          <a:prstGeom prst="rect">
            <a:avLst/>
          </a:prstGeom>
        </p:spPr>
      </p:pic>
    </p:spTree>
    <p:extLst>
      <p:ext uri="{BB962C8B-B14F-4D97-AF65-F5344CB8AC3E}">
        <p14:creationId xmlns:p14="http://schemas.microsoft.com/office/powerpoint/2010/main" val="7381040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Lets</a:t>
            </a:r>
            <a:r>
              <a:rPr lang="da-DK" dirty="0" smtClean="0"/>
              <a:t> </a:t>
            </a:r>
            <a:r>
              <a:rPr lang="da-DK" dirty="0" err="1" smtClean="0"/>
              <a:t>try</a:t>
            </a:r>
            <a:r>
              <a:rPr lang="da-DK" dirty="0" smtClean="0"/>
              <a:t> to download </a:t>
            </a:r>
            <a:r>
              <a:rPr lang="da-DK" dirty="0" err="1" smtClean="0"/>
              <a:t>into</a:t>
            </a:r>
            <a:r>
              <a:rPr lang="da-DK" dirty="0" smtClean="0"/>
              <a:t> a XML Port</a:t>
            </a:r>
            <a:endParaRPr lang="en-US" dirty="0"/>
          </a:p>
        </p:txBody>
      </p:sp>
      <p:sp>
        <p:nvSpPr>
          <p:cNvPr id="3" name="Content Placeholder 2"/>
          <p:cNvSpPr>
            <a:spLocks noGrp="1"/>
          </p:cNvSpPr>
          <p:nvPr>
            <p:ph idx="1"/>
          </p:nvPr>
        </p:nvSpPr>
        <p:spPr>
          <a:xfrm>
            <a:off x="492918" y="1599992"/>
            <a:ext cx="2565587" cy="2080758"/>
          </a:xfrm>
        </p:spPr>
        <p:txBody>
          <a:bodyPr>
            <a:normAutofit fontScale="62500" lnSpcReduction="20000"/>
          </a:bodyPr>
          <a:lstStyle/>
          <a:p>
            <a:r>
              <a:rPr lang="en-US" dirty="0" smtClean="0"/>
              <a:t>Again, create the client and connect.</a:t>
            </a:r>
          </a:p>
          <a:p>
            <a:r>
              <a:rPr lang="da-DK" dirty="0" smtClean="0"/>
              <a:t>Download the file </a:t>
            </a:r>
            <a:r>
              <a:rPr lang="da-DK" dirty="0" err="1" smtClean="0"/>
              <a:t>into</a:t>
            </a:r>
            <a:r>
              <a:rPr lang="da-DK" dirty="0" smtClean="0"/>
              <a:t> a </a:t>
            </a:r>
            <a:r>
              <a:rPr lang="da-DK" dirty="0" err="1" smtClean="0"/>
              <a:t>MemoryStream</a:t>
            </a:r>
            <a:endParaRPr lang="da-DK" dirty="0" smtClean="0"/>
          </a:p>
          <a:p>
            <a:r>
              <a:rPr lang="da-DK" dirty="0" err="1" smtClean="0"/>
              <a:t>Use</a:t>
            </a:r>
            <a:r>
              <a:rPr lang="da-DK" dirty="0" smtClean="0"/>
              <a:t> the </a:t>
            </a:r>
            <a:r>
              <a:rPr lang="da-DK" dirty="0" err="1" smtClean="0"/>
              <a:t>MemoryStream</a:t>
            </a:r>
            <a:r>
              <a:rPr lang="da-DK" dirty="0" smtClean="0"/>
              <a:t> as source and import with the XML Port</a:t>
            </a:r>
            <a:endParaRPr lang="da-DK" dirty="0"/>
          </a:p>
        </p:txBody>
      </p:sp>
      <p:pic>
        <p:nvPicPr>
          <p:cNvPr id="6" name="Picture 5"/>
          <p:cNvPicPr>
            <a:picLocks noChangeAspect="1"/>
          </p:cNvPicPr>
          <p:nvPr/>
        </p:nvPicPr>
        <p:blipFill>
          <a:blip r:embed="rId2"/>
          <a:stretch>
            <a:fillRect/>
          </a:stretch>
        </p:blipFill>
        <p:spPr>
          <a:xfrm>
            <a:off x="3136332" y="1599992"/>
            <a:ext cx="8433151" cy="1820327"/>
          </a:xfrm>
          <a:prstGeom prst="rect">
            <a:avLst/>
          </a:prstGeom>
        </p:spPr>
      </p:pic>
      <p:pic>
        <p:nvPicPr>
          <p:cNvPr id="8" name="Picture 7"/>
          <p:cNvPicPr>
            <a:picLocks noChangeAspect="1"/>
          </p:cNvPicPr>
          <p:nvPr/>
        </p:nvPicPr>
        <p:blipFill>
          <a:blip r:embed="rId3"/>
          <a:stretch>
            <a:fillRect/>
          </a:stretch>
        </p:blipFill>
        <p:spPr>
          <a:xfrm>
            <a:off x="492919" y="3680750"/>
            <a:ext cx="8570258" cy="833376"/>
          </a:xfrm>
          <a:prstGeom prst="rect">
            <a:avLst/>
          </a:prstGeom>
        </p:spPr>
      </p:pic>
    </p:spTree>
    <p:extLst>
      <p:ext uri="{BB962C8B-B14F-4D97-AF65-F5344CB8AC3E}">
        <p14:creationId xmlns:p14="http://schemas.microsoft.com/office/powerpoint/2010/main" val="18902484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AES256 Hash Keys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015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a:t>H</a:t>
            </a:r>
            <a:r>
              <a:rPr lang="en-US" dirty="0" smtClean="0"/>
              <a:t>ash Key ?</a:t>
            </a:r>
            <a:endParaRPr lang="en-US" dirty="0"/>
          </a:p>
        </p:txBody>
      </p:sp>
      <p:sp>
        <p:nvSpPr>
          <p:cNvPr id="4" name="Rounded Rectangle 3"/>
          <p:cNvSpPr/>
          <p:nvPr/>
        </p:nvSpPr>
        <p:spPr>
          <a:xfrm>
            <a:off x="818536" y="1887794"/>
            <a:ext cx="2566219" cy="2440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Variable Length Data (Binary)</a:t>
            </a:r>
          </a:p>
        </p:txBody>
      </p:sp>
      <p:sp>
        <p:nvSpPr>
          <p:cNvPr id="5" name="Right Arrow 4"/>
          <p:cNvSpPr/>
          <p:nvPr/>
        </p:nvSpPr>
        <p:spPr>
          <a:xfrm>
            <a:off x="3712767" y="2422002"/>
            <a:ext cx="1666568" cy="56426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6" name="Left Arrow 5"/>
          <p:cNvSpPr/>
          <p:nvPr/>
        </p:nvSpPr>
        <p:spPr>
          <a:xfrm>
            <a:off x="3712767" y="3141594"/>
            <a:ext cx="1666568" cy="5217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Multiply 6"/>
          <p:cNvSpPr/>
          <p:nvPr/>
        </p:nvSpPr>
        <p:spPr>
          <a:xfrm>
            <a:off x="3975817" y="2763665"/>
            <a:ext cx="1356852" cy="1279422"/>
          </a:xfrm>
          <a:prstGeom prst="mathMultiply">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350"/>
          </a:p>
        </p:txBody>
      </p:sp>
      <p:sp>
        <p:nvSpPr>
          <p:cNvPr id="8" name="Rounded Rectangle 7"/>
          <p:cNvSpPr/>
          <p:nvPr/>
        </p:nvSpPr>
        <p:spPr>
          <a:xfrm>
            <a:off x="5608075" y="1869358"/>
            <a:ext cx="2566219" cy="2440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Fixed Length Hash Key</a:t>
            </a:r>
          </a:p>
        </p:txBody>
      </p:sp>
    </p:spTree>
    <p:extLst>
      <p:ext uri="{BB962C8B-B14F-4D97-AF65-F5344CB8AC3E}">
        <p14:creationId xmlns:p14="http://schemas.microsoft.com/office/powerpoint/2010/main" val="406755490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 to the Presenter</a:t>
            </a:r>
            <a:endParaRPr lang="en-US" dirty="0"/>
          </a:p>
        </p:txBody>
      </p:sp>
      <p:sp>
        <p:nvSpPr>
          <p:cNvPr id="3" name="Content Placeholder 2"/>
          <p:cNvSpPr>
            <a:spLocks noGrp="1"/>
          </p:cNvSpPr>
          <p:nvPr>
            <p:ph idx="1"/>
          </p:nvPr>
        </p:nvSpPr>
        <p:spPr/>
        <p:txBody>
          <a:bodyPr>
            <a:normAutofit/>
          </a:bodyPr>
          <a:lstStyle/>
          <a:p>
            <a:r>
              <a:rPr lang="en-US" smtClean="0"/>
              <a:t>It is appropriate to provide a brief background (1 minute or less) on your organization.</a:t>
            </a:r>
          </a:p>
          <a:p>
            <a:r>
              <a:rPr lang="en-US" smtClean="0"/>
              <a:t>Attendees love when you submit your slides and reference materials in advance (materials can be included in these slides or separate).  </a:t>
            </a:r>
          </a:p>
          <a:p>
            <a:r>
              <a:rPr lang="en-US" smtClean="0">
                <a:solidFill>
                  <a:srgbClr val="FF0000"/>
                </a:solidFill>
              </a:rPr>
              <a:t>Submit your slides and reference materials by October 1</a:t>
            </a:r>
            <a:r>
              <a:rPr lang="en-US" smtClean="0"/>
              <a:t> to </a:t>
            </a:r>
            <a:r>
              <a:rPr lang="en-US" smtClean="0">
                <a:hlinkClick r:id="rId2"/>
              </a:rPr>
              <a:t>events@navug.com</a:t>
            </a:r>
            <a:endParaRPr lang="en-US" smtClean="0"/>
          </a:p>
          <a:p>
            <a:endParaRPr lang="en-US" dirty="0"/>
          </a:p>
        </p:txBody>
      </p:sp>
      <p:sp>
        <p:nvSpPr>
          <p:cNvPr id="4" name="Slide Number Placeholder 3"/>
          <p:cNvSpPr>
            <a:spLocks noGrp="1"/>
          </p:cNvSpPr>
          <p:nvPr>
            <p:ph type="sldNum" sz="quarter" idx="12"/>
          </p:nvPr>
        </p:nvSpPr>
        <p:spPr/>
        <p:txBody>
          <a:bodyPr/>
          <a:lstStyle/>
          <a:p>
            <a:fld id="{500192B4-310C-4CC7-9355-DE53152C0B59}" type="slidenum">
              <a:rPr lang="en-US" smtClean="0"/>
              <a:t>4</a:t>
            </a:fld>
            <a:endParaRPr lang="en-US"/>
          </a:p>
        </p:txBody>
      </p:sp>
    </p:spTree>
    <p:extLst>
      <p:ext uri="{BB962C8B-B14F-4D97-AF65-F5344CB8AC3E}">
        <p14:creationId xmlns:p14="http://schemas.microsoft.com/office/powerpoint/2010/main" val="298016381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data or verify signed data …</a:t>
            </a:r>
            <a:endParaRPr lang="en-US" dirty="0"/>
          </a:p>
        </p:txBody>
      </p:sp>
      <p:sp>
        <p:nvSpPr>
          <p:cNvPr id="4" name="Flowchart: Magnetic Disk 3"/>
          <p:cNvSpPr/>
          <p:nvPr/>
        </p:nvSpPr>
        <p:spPr>
          <a:xfrm>
            <a:off x="3399836" y="1618299"/>
            <a:ext cx="2265744" cy="254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3300" dirty="0" smtClean="0"/>
              <a:t>NAV</a:t>
            </a:r>
            <a:br>
              <a:rPr lang="da-DK" sz="3300" dirty="0" smtClean="0"/>
            </a:br>
            <a:r>
              <a:rPr lang="da-DK" sz="3300" dirty="0" smtClean="0"/>
              <a:t>2013-2016</a:t>
            </a:r>
            <a:endParaRPr lang="en-US" sz="3300" dirty="0"/>
          </a:p>
        </p:txBody>
      </p:sp>
      <p:sp>
        <p:nvSpPr>
          <p:cNvPr id="6" name="Right Arrow 5"/>
          <p:cNvSpPr/>
          <p:nvPr/>
        </p:nvSpPr>
        <p:spPr>
          <a:xfrm>
            <a:off x="1934305" y="2474089"/>
            <a:ext cx="1388962" cy="86810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350" dirty="0"/>
              <a:t>Import and </a:t>
            </a:r>
            <a:r>
              <a:rPr lang="da-DK" sz="1350" dirty="0" err="1"/>
              <a:t>verify</a:t>
            </a:r>
            <a:endParaRPr lang="en-US" sz="1350" dirty="0"/>
          </a:p>
        </p:txBody>
      </p:sp>
      <p:sp>
        <p:nvSpPr>
          <p:cNvPr id="7" name="Cloud 6"/>
          <p:cNvSpPr/>
          <p:nvPr/>
        </p:nvSpPr>
        <p:spPr>
          <a:xfrm>
            <a:off x="147578" y="2040038"/>
            <a:ext cx="1710158" cy="1736202"/>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350" dirty="0" err="1"/>
              <a:t>External</a:t>
            </a:r>
            <a:r>
              <a:rPr lang="da-DK" sz="1350" dirty="0"/>
              <a:t> data</a:t>
            </a:r>
          </a:p>
          <a:p>
            <a:pPr algn="ctr"/>
            <a:r>
              <a:rPr lang="da-DK" sz="1350" dirty="0"/>
              <a:t>with hash </a:t>
            </a:r>
            <a:r>
              <a:rPr lang="da-DK" sz="1350" dirty="0" err="1"/>
              <a:t>key</a:t>
            </a:r>
            <a:endParaRPr lang="en-US" sz="1350" dirty="0"/>
          </a:p>
        </p:txBody>
      </p:sp>
      <p:sp>
        <p:nvSpPr>
          <p:cNvPr id="8" name="Right Arrow 7"/>
          <p:cNvSpPr/>
          <p:nvPr/>
        </p:nvSpPr>
        <p:spPr>
          <a:xfrm>
            <a:off x="5742150" y="2474089"/>
            <a:ext cx="1388962" cy="86810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a-DK" sz="1350" dirty="0" err="1"/>
              <a:t>Export</a:t>
            </a:r>
            <a:r>
              <a:rPr lang="da-DK" sz="1350" dirty="0"/>
              <a:t> and</a:t>
            </a:r>
            <a:br>
              <a:rPr lang="da-DK" sz="1350" dirty="0"/>
            </a:br>
            <a:r>
              <a:rPr lang="da-DK" sz="1350" dirty="0"/>
              <a:t>sign</a:t>
            </a:r>
            <a:endParaRPr lang="en-US" sz="1350" dirty="0"/>
          </a:p>
        </p:txBody>
      </p:sp>
      <p:sp>
        <p:nvSpPr>
          <p:cNvPr id="9" name="Cloud 8"/>
          <p:cNvSpPr/>
          <p:nvPr/>
        </p:nvSpPr>
        <p:spPr>
          <a:xfrm>
            <a:off x="7207681" y="2040038"/>
            <a:ext cx="1710158" cy="173620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1350" dirty="0" err="1"/>
              <a:t>External</a:t>
            </a:r>
            <a:r>
              <a:rPr lang="da-DK" sz="1350" dirty="0"/>
              <a:t> data</a:t>
            </a:r>
          </a:p>
          <a:p>
            <a:pPr algn="ctr"/>
            <a:r>
              <a:rPr lang="da-DK" sz="1350" dirty="0"/>
              <a:t>with hash </a:t>
            </a:r>
            <a:r>
              <a:rPr lang="da-DK" sz="1350" dirty="0" err="1"/>
              <a:t>key</a:t>
            </a:r>
            <a:endParaRPr lang="en-US" sz="1350" dirty="0"/>
          </a:p>
        </p:txBody>
      </p:sp>
    </p:spTree>
    <p:extLst>
      <p:ext uri="{BB962C8B-B14F-4D97-AF65-F5344CB8AC3E}">
        <p14:creationId xmlns:p14="http://schemas.microsoft.com/office/powerpoint/2010/main" val="14978948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74650"/>
            <a:ext cx="4689647" cy="1243649"/>
          </a:xfrm>
        </p:spPr>
        <p:txBody>
          <a:bodyPr/>
          <a:lstStyle/>
          <a:p>
            <a:r>
              <a:rPr lang="en-US" dirty="0" smtClean="0"/>
              <a:t>SHA256 Example</a:t>
            </a:r>
            <a:endParaRPr lang="en-US" dirty="0"/>
          </a:p>
        </p:txBody>
      </p:sp>
      <p:cxnSp>
        <p:nvCxnSpPr>
          <p:cNvPr id="7" name="Straight Arrow Connector 6"/>
          <p:cNvCxnSpPr>
            <a:stCxn id="8" idx="3"/>
          </p:cNvCxnSpPr>
          <p:nvPr/>
        </p:nvCxnSpPr>
        <p:spPr>
          <a:xfrm flipV="1">
            <a:off x="4444679" y="1519179"/>
            <a:ext cx="816015" cy="2423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2919" y="1519177"/>
            <a:ext cx="3951760" cy="507831"/>
          </a:xfrm>
          <a:prstGeom prst="rect">
            <a:avLst/>
          </a:prstGeom>
          <a:noFill/>
        </p:spPr>
        <p:txBody>
          <a:bodyPr wrap="square" rtlCol="0">
            <a:spAutoFit/>
          </a:bodyPr>
          <a:lstStyle/>
          <a:p>
            <a:r>
              <a:rPr lang="en-US" sz="1350" dirty="0"/>
              <a:t>Uses a </a:t>
            </a:r>
            <a:r>
              <a:rPr lang="en-US" sz="1350" dirty="0" err="1"/>
              <a:t>MemoryStream</a:t>
            </a:r>
            <a:r>
              <a:rPr lang="en-US" sz="1350" dirty="0"/>
              <a:t> to hold the data that needs to calculated.</a:t>
            </a:r>
          </a:p>
        </p:txBody>
      </p:sp>
      <p:sp>
        <p:nvSpPr>
          <p:cNvPr id="10" name="TextBox 9"/>
          <p:cNvSpPr txBox="1"/>
          <p:nvPr/>
        </p:nvSpPr>
        <p:spPr>
          <a:xfrm>
            <a:off x="492919" y="2618713"/>
            <a:ext cx="4262472" cy="507831"/>
          </a:xfrm>
          <a:prstGeom prst="rect">
            <a:avLst/>
          </a:prstGeom>
          <a:noFill/>
        </p:spPr>
        <p:txBody>
          <a:bodyPr wrap="square" rtlCol="0">
            <a:spAutoFit/>
          </a:bodyPr>
          <a:lstStyle/>
          <a:p>
            <a:r>
              <a:rPr lang="en-US" sz="1350" dirty="0"/>
              <a:t>Remember to add control characters (In this case line feed) into the stream</a:t>
            </a:r>
          </a:p>
        </p:txBody>
      </p:sp>
      <p:cxnSp>
        <p:nvCxnSpPr>
          <p:cNvPr id="12" name="Straight Arrow Connector 11"/>
          <p:cNvCxnSpPr>
            <a:stCxn id="10" idx="3"/>
          </p:cNvCxnSpPr>
          <p:nvPr/>
        </p:nvCxnSpPr>
        <p:spPr>
          <a:xfrm flipV="1">
            <a:off x="4755391" y="2777941"/>
            <a:ext cx="600794" cy="8314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2919" y="3297997"/>
            <a:ext cx="1986378" cy="300082"/>
          </a:xfrm>
          <a:prstGeom prst="rect">
            <a:avLst/>
          </a:prstGeom>
          <a:noFill/>
        </p:spPr>
        <p:txBody>
          <a:bodyPr wrap="none" rtlCol="0">
            <a:spAutoFit/>
          </a:bodyPr>
          <a:lstStyle/>
          <a:p>
            <a:r>
              <a:rPr lang="en-US" sz="1350" dirty="0"/>
              <a:t>Finally calculate the hash </a:t>
            </a:r>
          </a:p>
        </p:txBody>
      </p:sp>
      <p:sp>
        <p:nvSpPr>
          <p:cNvPr id="16" name="TextBox 15"/>
          <p:cNvSpPr txBox="1"/>
          <p:nvPr/>
        </p:nvSpPr>
        <p:spPr>
          <a:xfrm>
            <a:off x="492919" y="2043305"/>
            <a:ext cx="3812864" cy="507831"/>
          </a:xfrm>
          <a:prstGeom prst="rect">
            <a:avLst/>
          </a:prstGeom>
          <a:noFill/>
        </p:spPr>
        <p:txBody>
          <a:bodyPr wrap="square" rtlCol="0">
            <a:spAutoFit/>
          </a:bodyPr>
          <a:lstStyle/>
          <a:p>
            <a:r>
              <a:rPr lang="en-US" sz="1350" dirty="0"/>
              <a:t>Add data to the stream, encoding is used to convert NAV Unicode strings into a binary data.</a:t>
            </a:r>
          </a:p>
        </p:txBody>
      </p:sp>
      <p:cxnSp>
        <p:nvCxnSpPr>
          <p:cNvPr id="20" name="Straight Arrow Connector 19"/>
          <p:cNvCxnSpPr>
            <a:stCxn id="16" idx="3"/>
          </p:cNvCxnSpPr>
          <p:nvPr/>
        </p:nvCxnSpPr>
        <p:spPr>
          <a:xfrm flipV="1">
            <a:off x="4305782" y="2107801"/>
            <a:ext cx="954911" cy="17787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08107" y="3367347"/>
            <a:ext cx="2852587" cy="2261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2919" y="3872438"/>
            <a:ext cx="3101021" cy="715581"/>
          </a:xfrm>
          <a:prstGeom prst="rect">
            <a:avLst/>
          </a:prstGeom>
          <a:noFill/>
        </p:spPr>
        <p:txBody>
          <a:bodyPr wrap="square" rtlCol="0">
            <a:spAutoFit/>
          </a:bodyPr>
          <a:lstStyle/>
          <a:p>
            <a:r>
              <a:rPr lang="en-US" sz="1350" dirty="0"/>
              <a:t>In this case the hash is 256bit – it not very practical to move around, so it is formatted to a 64 characters hex string</a:t>
            </a:r>
          </a:p>
        </p:txBody>
      </p:sp>
      <p:cxnSp>
        <p:nvCxnSpPr>
          <p:cNvPr id="25" name="Straight Arrow Connector 24"/>
          <p:cNvCxnSpPr>
            <a:stCxn id="23" idx="3"/>
          </p:cNvCxnSpPr>
          <p:nvPr/>
        </p:nvCxnSpPr>
        <p:spPr>
          <a:xfrm>
            <a:off x="3593939" y="4218686"/>
            <a:ext cx="1666754" cy="25274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2"/>
          <a:stretch>
            <a:fillRect/>
          </a:stretch>
        </p:blipFill>
        <p:spPr>
          <a:xfrm>
            <a:off x="5325439" y="0"/>
            <a:ext cx="3927947" cy="5143500"/>
          </a:xfrm>
          <a:prstGeom prst="rect">
            <a:avLst/>
          </a:prstGeom>
        </p:spPr>
      </p:pic>
    </p:spTree>
    <p:extLst>
      <p:ext uri="{BB962C8B-B14F-4D97-AF65-F5344CB8AC3E}">
        <p14:creationId xmlns:p14="http://schemas.microsoft.com/office/powerpoint/2010/main" val="337476588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8" y="374650"/>
            <a:ext cx="3196513" cy="1243649"/>
          </a:xfrm>
        </p:spPr>
        <p:txBody>
          <a:bodyPr/>
          <a:lstStyle/>
          <a:p>
            <a:r>
              <a:rPr lang="da-DK" dirty="0" smtClean="0"/>
              <a:t>Passwords ?</a:t>
            </a:r>
            <a:endParaRPr lang="en-US" dirty="0"/>
          </a:p>
        </p:txBody>
      </p:sp>
      <p:sp>
        <p:nvSpPr>
          <p:cNvPr id="3" name="Content Placeholder 2"/>
          <p:cNvSpPr>
            <a:spLocks noGrp="1"/>
          </p:cNvSpPr>
          <p:nvPr>
            <p:ph sz="half" idx="1"/>
          </p:nvPr>
        </p:nvSpPr>
        <p:spPr>
          <a:xfrm>
            <a:off x="507492" y="1498601"/>
            <a:ext cx="3121172" cy="2825496"/>
          </a:xfrm>
        </p:spPr>
        <p:txBody>
          <a:bodyPr/>
          <a:lstStyle/>
          <a:p>
            <a:r>
              <a:rPr lang="da-DK" dirty="0" err="1" smtClean="0"/>
              <a:t>We</a:t>
            </a:r>
            <a:r>
              <a:rPr lang="da-DK" dirty="0" smtClean="0"/>
              <a:t> </a:t>
            </a:r>
            <a:r>
              <a:rPr lang="da-DK" dirty="0" err="1" smtClean="0"/>
              <a:t>can</a:t>
            </a:r>
            <a:r>
              <a:rPr lang="da-DK" dirty="0" smtClean="0"/>
              <a:t> </a:t>
            </a:r>
            <a:r>
              <a:rPr lang="da-DK" dirty="0" err="1" smtClean="0"/>
              <a:t>use</a:t>
            </a:r>
            <a:r>
              <a:rPr lang="da-DK" dirty="0" smtClean="0"/>
              <a:t> SHA256 to store and </a:t>
            </a:r>
            <a:r>
              <a:rPr lang="da-DK" dirty="0" err="1" smtClean="0"/>
              <a:t>secure</a:t>
            </a:r>
            <a:r>
              <a:rPr lang="da-DK" dirty="0" smtClean="0"/>
              <a:t> passwords</a:t>
            </a:r>
            <a:r>
              <a:rPr lang="en-US" dirty="0" smtClean="0"/>
              <a:t> in </a:t>
            </a:r>
            <a:r>
              <a:rPr lang="en-US" dirty="0" smtClean="0"/>
              <a:t>NAV2015</a:t>
            </a:r>
          </a:p>
          <a:p>
            <a:endParaRPr lang="en-US" dirty="0"/>
          </a:p>
          <a:p>
            <a:r>
              <a:rPr lang="en-US" dirty="0" smtClean="0"/>
              <a:t>(NAV2016 has a new encrypt/decrypt framework </a:t>
            </a:r>
            <a:r>
              <a:rPr lang="en-US" dirty="0" err="1" smtClean="0"/>
              <a:t>buildtin</a:t>
            </a:r>
            <a:r>
              <a:rPr lang="en-US" dirty="0" smtClean="0"/>
              <a:t>)</a:t>
            </a:r>
            <a:endParaRPr lang="da-DK" dirty="0" smtClean="0"/>
          </a:p>
        </p:txBody>
      </p:sp>
      <p:pic>
        <p:nvPicPr>
          <p:cNvPr id="1026" name="Picture 2" descr="Password Streng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850107"/>
            <a:ext cx="5286375" cy="4293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713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This is </a:t>
            </a:r>
            <a:r>
              <a:rPr lang="da-DK" dirty="0" err="1" smtClean="0"/>
              <a:t>your</a:t>
            </a:r>
            <a:r>
              <a:rPr lang="da-DK" dirty="0" smtClean="0"/>
              <a:t> </a:t>
            </a:r>
            <a:r>
              <a:rPr lang="da-DK" dirty="0" err="1" smtClean="0"/>
              <a:t>enemy</a:t>
            </a:r>
            <a:r>
              <a:rPr lang="da-DK" dirty="0" smtClean="0"/>
              <a:t> …</a:t>
            </a:r>
            <a:endParaRPr lang="en-US" dirty="0"/>
          </a:p>
        </p:txBody>
      </p:sp>
      <p:pic>
        <p:nvPicPr>
          <p:cNvPr id="1026" name="Picture 2" descr="http://2.bp.blogspot.com/-2d7DxiOEIek/UXCSdvtgUEI/AAAAAAAAAGw/q3VkPSp03So/s1600/ASIC+Bitcoin+Mining+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76350"/>
            <a:ext cx="5987714" cy="336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329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Lets</a:t>
            </a:r>
            <a:r>
              <a:rPr lang="da-DK" dirty="0" smtClean="0"/>
              <a:t> </a:t>
            </a:r>
            <a:r>
              <a:rPr lang="da-DK" dirty="0" err="1" smtClean="0"/>
              <a:t>create</a:t>
            </a:r>
            <a:r>
              <a:rPr lang="da-DK" dirty="0" smtClean="0"/>
              <a:t> a password </a:t>
            </a:r>
            <a:r>
              <a:rPr lang="da-DK" dirty="0" err="1" smtClean="0"/>
              <a:t>table</a:t>
            </a:r>
            <a:endParaRPr lang="en-US" dirty="0"/>
          </a:p>
        </p:txBody>
      </p:sp>
      <p:pic>
        <p:nvPicPr>
          <p:cNvPr id="6" name="Picture 5"/>
          <p:cNvPicPr>
            <a:picLocks noChangeAspect="1"/>
          </p:cNvPicPr>
          <p:nvPr/>
        </p:nvPicPr>
        <p:blipFill>
          <a:blip r:embed="rId2"/>
          <a:stretch>
            <a:fillRect/>
          </a:stretch>
        </p:blipFill>
        <p:spPr>
          <a:xfrm>
            <a:off x="509323" y="1397643"/>
            <a:ext cx="8110336" cy="2343874"/>
          </a:xfrm>
          <a:prstGeom prst="rect">
            <a:avLst/>
          </a:prstGeom>
        </p:spPr>
      </p:pic>
    </p:spTree>
    <p:extLst>
      <p:ext uri="{BB962C8B-B14F-4D97-AF65-F5344CB8AC3E}">
        <p14:creationId xmlns:p14="http://schemas.microsoft.com/office/powerpoint/2010/main" val="424274504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Password Creation</a:t>
            </a:r>
            <a:endParaRPr lang="en-US" dirty="0"/>
          </a:p>
        </p:txBody>
      </p:sp>
      <p:sp>
        <p:nvSpPr>
          <p:cNvPr id="3" name="Content Placeholder 2"/>
          <p:cNvSpPr>
            <a:spLocks noGrp="1"/>
          </p:cNvSpPr>
          <p:nvPr>
            <p:ph sz="half" idx="1"/>
          </p:nvPr>
        </p:nvSpPr>
        <p:spPr>
          <a:xfrm>
            <a:off x="507492" y="1498601"/>
            <a:ext cx="1775615" cy="2825496"/>
          </a:xfrm>
        </p:spPr>
        <p:txBody>
          <a:bodyPr>
            <a:normAutofit fontScale="77500" lnSpcReduction="20000"/>
          </a:bodyPr>
          <a:lstStyle/>
          <a:p>
            <a:r>
              <a:rPr lang="da-DK" dirty="0" err="1" smtClean="0"/>
              <a:t>Init</a:t>
            </a:r>
            <a:r>
              <a:rPr lang="da-DK" dirty="0" smtClean="0"/>
              <a:t> the hash</a:t>
            </a:r>
          </a:p>
          <a:p>
            <a:endParaRPr lang="da-DK" dirty="0"/>
          </a:p>
          <a:p>
            <a:r>
              <a:rPr lang="da-DK" dirty="0" err="1" smtClean="0"/>
              <a:t>Add</a:t>
            </a:r>
            <a:r>
              <a:rPr lang="da-DK" dirty="0" smtClean="0"/>
              <a:t> password, </a:t>
            </a:r>
            <a:r>
              <a:rPr lang="da-DK" dirty="0" err="1" smtClean="0"/>
              <a:t>user</a:t>
            </a:r>
            <a:r>
              <a:rPr lang="da-DK" dirty="0" smtClean="0"/>
              <a:t> and </a:t>
            </a:r>
            <a:r>
              <a:rPr lang="da-DK" b="1" dirty="0" smtClean="0"/>
              <a:t>salt</a:t>
            </a:r>
            <a:r>
              <a:rPr lang="da-DK" dirty="0" smtClean="0"/>
              <a:t> to the hash</a:t>
            </a:r>
          </a:p>
          <a:p>
            <a:endParaRPr lang="da-DK" dirty="0" smtClean="0"/>
          </a:p>
          <a:p>
            <a:r>
              <a:rPr lang="da-DK" dirty="0" err="1" smtClean="0"/>
              <a:t>Calculate</a:t>
            </a:r>
            <a:r>
              <a:rPr lang="da-DK" dirty="0" smtClean="0"/>
              <a:t> the hash and clear the </a:t>
            </a:r>
            <a:r>
              <a:rPr lang="da-DK" dirty="0" err="1" smtClean="0"/>
              <a:t>entry</a:t>
            </a:r>
            <a:endParaRPr lang="da-DK" dirty="0"/>
          </a:p>
        </p:txBody>
      </p:sp>
      <p:pic>
        <p:nvPicPr>
          <p:cNvPr id="5" name="Picture 4"/>
          <p:cNvPicPr>
            <a:picLocks noChangeAspect="1"/>
          </p:cNvPicPr>
          <p:nvPr/>
        </p:nvPicPr>
        <p:blipFill>
          <a:blip r:embed="rId2"/>
          <a:stretch>
            <a:fillRect/>
          </a:stretch>
        </p:blipFill>
        <p:spPr>
          <a:xfrm>
            <a:off x="3195298" y="1498600"/>
            <a:ext cx="5887889" cy="1513711"/>
          </a:xfrm>
          <a:prstGeom prst="rect">
            <a:avLst/>
          </a:prstGeom>
        </p:spPr>
      </p:pic>
      <p:cxnSp>
        <p:nvCxnSpPr>
          <p:cNvPr id="7" name="Straight Arrow Connector 6"/>
          <p:cNvCxnSpPr/>
          <p:nvPr/>
        </p:nvCxnSpPr>
        <p:spPr>
          <a:xfrm>
            <a:off x="1944547" y="1618298"/>
            <a:ext cx="1163256" cy="15262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2892" y="2204977"/>
            <a:ext cx="954911" cy="38196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83780" y="2639028"/>
            <a:ext cx="1224023" cy="9896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241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Password </a:t>
            </a:r>
            <a:r>
              <a:rPr lang="da-DK" dirty="0" err="1" smtClean="0"/>
              <a:t>Verification</a:t>
            </a:r>
            <a:endParaRPr lang="en-US" dirty="0"/>
          </a:p>
        </p:txBody>
      </p:sp>
      <p:sp>
        <p:nvSpPr>
          <p:cNvPr id="3" name="Content Placeholder 2"/>
          <p:cNvSpPr>
            <a:spLocks noGrp="1"/>
          </p:cNvSpPr>
          <p:nvPr>
            <p:ph sz="half" idx="1"/>
          </p:nvPr>
        </p:nvSpPr>
        <p:spPr>
          <a:xfrm>
            <a:off x="507492" y="1498600"/>
            <a:ext cx="1775615" cy="3284639"/>
          </a:xfrm>
        </p:spPr>
        <p:txBody>
          <a:bodyPr>
            <a:normAutofit fontScale="85000" lnSpcReduction="20000"/>
          </a:bodyPr>
          <a:lstStyle/>
          <a:p>
            <a:r>
              <a:rPr lang="da-DK" dirty="0" err="1" smtClean="0"/>
              <a:t>Init</a:t>
            </a:r>
            <a:r>
              <a:rPr lang="da-DK" dirty="0" smtClean="0"/>
              <a:t> the hash</a:t>
            </a:r>
          </a:p>
          <a:p>
            <a:endParaRPr lang="da-DK" dirty="0"/>
          </a:p>
          <a:p>
            <a:r>
              <a:rPr lang="da-DK" dirty="0" err="1" smtClean="0"/>
              <a:t>Add</a:t>
            </a:r>
            <a:r>
              <a:rPr lang="da-DK" dirty="0" smtClean="0"/>
              <a:t> password, </a:t>
            </a:r>
            <a:r>
              <a:rPr lang="da-DK" dirty="0" err="1" smtClean="0"/>
              <a:t>user</a:t>
            </a:r>
            <a:r>
              <a:rPr lang="da-DK" dirty="0" smtClean="0"/>
              <a:t> and </a:t>
            </a:r>
            <a:r>
              <a:rPr lang="da-DK" b="1" dirty="0" smtClean="0"/>
              <a:t>salt</a:t>
            </a:r>
            <a:r>
              <a:rPr lang="da-DK" dirty="0" smtClean="0"/>
              <a:t> to the hash</a:t>
            </a:r>
          </a:p>
          <a:p>
            <a:endParaRPr lang="da-DK" dirty="0" smtClean="0"/>
          </a:p>
          <a:p>
            <a:r>
              <a:rPr lang="da-DK" dirty="0" err="1" smtClean="0"/>
              <a:t>Calculate</a:t>
            </a:r>
            <a:r>
              <a:rPr lang="da-DK" dirty="0" smtClean="0"/>
              <a:t> the hash and test </a:t>
            </a:r>
            <a:r>
              <a:rPr lang="da-DK" dirty="0" err="1" smtClean="0"/>
              <a:t>against</a:t>
            </a:r>
            <a:r>
              <a:rPr lang="da-DK" dirty="0" smtClean="0"/>
              <a:t> the </a:t>
            </a:r>
            <a:r>
              <a:rPr lang="da-DK" dirty="0" err="1" smtClean="0"/>
              <a:t>stored</a:t>
            </a:r>
            <a:r>
              <a:rPr lang="da-DK" dirty="0" smtClean="0"/>
              <a:t> hash</a:t>
            </a:r>
            <a:endParaRPr lang="da-DK" dirty="0"/>
          </a:p>
        </p:txBody>
      </p:sp>
      <p:cxnSp>
        <p:nvCxnSpPr>
          <p:cNvPr id="7" name="Straight Arrow Connector 6"/>
          <p:cNvCxnSpPr/>
          <p:nvPr/>
        </p:nvCxnSpPr>
        <p:spPr>
          <a:xfrm>
            <a:off x="1944547" y="1618298"/>
            <a:ext cx="1163256" cy="15262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52892" y="2204977"/>
            <a:ext cx="954911" cy="38196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83780" y="2639028"/>
            <a:ext cx="1224023" cy="98963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3275318" y="1572756"/>
            <a:ext cx="5847150" cy="1986460"/>
          </a:xfrm>
          <a:prstGeom prst="rect">
            <a:avLst/>
          </a:prstGeom>
        </p:spPr>
      </p:pic>
    </p:spTree>
    <p:extLst>
      <p:ext uri="{BB962C8B-B14F-4D97-AF65-F5344CB8AC3E}">
        <p14:creationId xmlns:p14="http://schemas.microsoft.com/office/powerpoint/2010/main" val="383040950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Stuff that will BYTE you in the …..</a:t>
            </a:r>
            <a:endParaRPr lang="en-US" dirty="0"/>
          </a:p>
        </p:txBody>
      </p:sp>
      <p:sp>
        <p:nvSpPr>
          <p:cNvPr id="3" name="Content Placeholder 2"/>
          <p:cNvSpPr>
            <a:spLocks noGrp="1"/>
          </p:cNvSpPr>
          <p:nvPr>
            <p:ph sz="half" idx="1"/>
          </p:nvPr>
        </p:nvSpPr>
        <p:spPr>
          <a:xfrm>
            <a:off x="507492" y="1498601"/>
            <a:ext cx="7340144" cy="2825496"/>
          </a:xfrm>
        </p:spPr>
        <p:txBody>
          <a:bodyPr/>
          <a:lstStyle/>
          <a:p>
            <a:r>
              <a:rPr lang="en-US" dirty="0" smtClean="0"/>
              <a:t>Hash calculations are done on binary data – So you need to decide what encoding (if any) your data has. NAV 2015 uses 16-bit Unicode.</a:t>
            </a:r>
          </a:p>
          <a:p>
            <a:endParaRPr lang="da-DK" dirty="0"/>
          </a:p>
          <a:p>
            <a:r>
              <a:rPr lang="da-DK" dirty="0" smtClean="0"/>
              <a:t>Salts must </a:t>
            </a:r>
            <a:r>
              <a:rPr lang="da-DK" dirty="0" err="1" smtClean="0"/>
              <a:t>be</a:t>
            </a:r>
            <a:r>
              <a:rPr lang="da-DK" dirty="0"/>
              <a:t> </a:t>
            </a:r>
            <a:r>
              <a:rPr lang="da-DK" dirty="0" err="1" smtClean="0"/>
              <a:t>kept</a:t>
            </a:r>
            <a:r>
              <a:rPr lang="da-DK" dirty="0" smtClean="0"/>
              <a:t> </a:t>
            </a:r>
            <a:r>
              <a:rPr lang="da-DK" dirty="0" err="1" smtClean="0"/>
              <a:t>secret</a:t>
            </a:r>
            <a:r>
              <a:rPr lang="da-DK" dirty="0" smtClean="0"/>
              <a:t>, but </a:t>
            </a:r>
            <a:r>
              <a:rPr lang="da-DK" dirty="0" err="1" smtClean="0"/>
              <a:t>thats</a:t>
            </a:r>
            <a:r>
              <a:rPr lang="da-DK" dirty="0" smtClean="0"/>
              <a:t> </a:t>
            </a:r>
            <a:r>
              <a:rPr lang="da-DK" dirty="0" err="1" smtClean="0"/>
              <a:t>really</a:t>
            </a:r>
            <a:r>
              <a:rPr lang="da-DK" dirty="0" smtClean="0"/>
              <a:t> </a:t>
            </a:r>
            <a:r>
              <a:rPr lang="da-DK" dirty="0" err="1" smtClean="0"/>
              <a:t>hard</a:t>
            </a:r>
            <a:r>
              <a:rPr lang="da-DK" dirty="0" smtClean="0"/>
              <a:t> in NAV2015 – One solution is to </a:t>
            </a:r>
            <a:r>
              <a:rPr lang="da-DK" dirty="0" err="1" smtClean="0"/>
              <a:t>hide</a:t>
            </a:r>
            <a:r>
              <a:rPr lang="da-DK" dirty="0" smtClean="0"/>
              <a:t> it in a .NET </a:t>
            </a:r>
            <a:r>
              <a:rPr lang="da-DK" dirty="0" err="1" smtClean="0"/>
              <a:t>assembly</a:t>
            </a:r>
            <a:r>
              <a:rPr lang="da-DK" dirty="0" smtClean="0"/>
              <a:t>.</a:t>
            </a:r>
          </a:p>
          <a:p>
            <a:endParaRPr lang="en-US" dirty="0"/>
          </a:p>
        </p:txBody>
      </p:sp>
    </p:spTree>
    <p:extLst>
      <p:ext uri="{BB962C8B-B14F-4D97-AF65-F5344CB8AC3E}">
        <p14:creationId xmlns:p14="http://schemas.microsoft.com/office/powerpoint/2010/main" val="339572595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What</a:t>
            </a:r>
            <a:r>
              <a:rPr lang="da-DK" dirty="0" smtClean="0"/>
              <a:t> </a:t>
            </a:r>
            <a:r>
              <a:rPr lang="da-DK" dirty="0" err="1" smtClean="0"/>
              <a:t>about</a:t>
            </a:r>
            <a:r>
              <a:rPr lang="da-DK" dirty="0" smtClean="0"/>
              <a:t> the </a:t>
            </a:r>
            <a:r>
              <a:rPr lang="da-DK" dirty="0" err="1" smtClean="0"/>
              <a:t>other</a:t>
            </a:r>
            <a:r>
              <a:rPr lang="da-DK" dirty="0" smtClean="0"/>
              <a:t> </a:t>
            </a:r>
            <a:r>
              <a:rPr lang="da-DK" dirty="0" err="1" smtClean="0"/>
              <a:t>way</a:t>
            </a:r>
            <a:r>
              <a:rPr lang="da-DK" dirty="0" smtClean="0"/>
              <a:t> </a:t>
            </a:r>
            <a:r>
              <a:rPr lang="da-DK" dirty="0" err="1" smtClean="0"/>
              <a:t>around</a:t>
            </a:r>
            <a:r>
              <a:rPr lang="da-DK" dirty="0" smtClean="0"/>
              <a:t> ?</a:t>
            </a:r>
            <a:endParaRPr lang="en-US" dirty="0"/>
          </a:p>
        </p:txBody>
      </p:sp>
      <p:sp>
        <p:nvSpPr>
          <p:cNvPr id="5" name="Rectangle 4"/>
          <p:cNvSpPr/>
          <p:nvPr/>
        </p:nvSpPr>
        <p:spPr>
          <a:xfrm>
            <a:off x="877530" y="2175387"/>
            <a:ext cx="2381864" cy="2005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700" dirty="0"/>
              <a:t>Simple </a:t>
            </a:r>
            <a:r>
              <a:rPr lang="da-DK" sz="2700" dirty="0" err="1"/>
              <a:t>protocol</a:t>
            </a:r>
            <a:r>
              <a:rPr lang="da-DK" sz="2700" dirty="0"/>
              <a:t/>
            </a:r>
            <a:br>
              <a:rPr lang="da-DK" sz="2700" dirty="0"/>
            </a:br>
            <a:r>
              <a:rPr lang="da-DK" sz="2700" dirty="0" err="1"/>
              <a:t>communication</a:t>
            </a:r>
            <a:r>
              <a:rPr lang="da-DK" sz="2700" dirty="0"/>
              <a:t/>
            </a:r>
            <a:br>
              <a:rPr lang="da-DK" sz="2700" dirty="0"/>
            </a:br>
            <a:r>
              <a:rPr lang="da-DK" sz="2700" dirty="0"/>
              <a:t>(</a:t>
            </a:r>
            <a:r>
              <a:rPr lang="da-DK" sz="2700" dirty="0" err="1"/>
              <a:t>aka</a:t>
            </a:r>
            <a:r>
              <a:rPr lang="da-DK" sz="2700" dirty="0"/>
              <a:t>. Telnet)</a:t>
            </a:r>
            <a:endParaRPr lang="en-US" sz="2700" dirty="0"/>
          </a:p>
        </p:txBody>
      </p:sp>
      <p:sp>
        <p:nvSpPr>
          <p:cNvPr id="6" name="Left-Right Arrow 5"/>
          <p:cNvSpPr/>
          <p:nvPr/>
        </p:nvSpPr>
        <p:spPr>
          <a:xfrm>
            <a:off x="3467714" y="2916493"/>
            <a:ext cx="1762433" cy="52356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Rectangle 6"/>
          <p:cNvSpPr/>
          <p:nvPr/>
        </p:nvSpPr>
        <p:spPr>
          <a:xfrm>
            <a:off x="5438469" y="2175387"/>
            <a:ext cx="2381864" cy="20057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2700" dirty="0"/>
              <a:t>NAV </a:t>
            </a:r>
            <a:r>
              <a:rPr lang="da-DK" sz="2700" dirty="0" smtClean="0"/>
              <a:t>2015</a:t>
            </a:r>
            <a:r>
              <a:rPr lang="da-DK" sz="2700" dirty="0"/>
              <a:t/>
            </a:r>
            <a:br>
              <a:rPr lang="da-DK" sz="2700" dirty="0"/>
            </a:br>
            <a:r>
              <a:rPr lang="da-DK" sz="2700" dirty="0"/>
              <a:t>Service Tier</a:t>
            </a:r>
            <a:br>
              <a:rPr lang="da-DK" sz="2700" dirty="0"/>
            </a:br>
            <a:r>
              <a:rPr lang="da-DK" sz="2700" dirty="0"/>
              <a:t>Server and </a:t>
            </a:r>
            <a:r>
              <a:rPr lang="da-DK" sz="2700" dirty="0" err="1"/>
              <a:t>Listener</a:t>
            </a:r>
            <a:endParaRPr lang="en-US" sz="2700" dirty="0"/>
          </a:p>
        </p:txBody>
      </p:sp>
    </p:spTree>
    <p:extLst>
      <p:ext uri="{BB962C8B-B14F-4D97-AF65-F5344CB8AC3E}">
        <p14:creationId xmlns:p14="http://schemas.microsoft.com/office/powerpoint/2010/main" val="256538057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Let </a:t>
            </a:r>
            <a:r>
              <a:rPr lang="da-DK" dirty="0" err="1" smtClean="0"/>
              <a:t>us</a:t>
            </a:r>
            <a:r>
              <a:rPr lang="da-DK" dirty="0" smtClean="0"/>
              <a:t> </a:t>
            </a:r>
            <a:r>
              <a:rPr lang="da-DK" dirty="0" err="1" smtClean="0"/>
              <a:t>create</a:t>
            </a:r>
            <a:r>
              <a:rPr lang="da-DK" dirty="0" smtClean="0"/>
              <a:t> a </a:t>
            </a:r>
            <a:r>
              <a:rPr lang="da-DK" dirty="0" err="1" smtClean="0"/>
              <a:t>TcpListener</a:t>
            </a:r>
            <a:endParaRPr lang="en-US" dirty="0"/>
          </a:p>
        </p:txBody>
      </p:sp>
      <p:sp>
        <p:nvSpPr>
          <p:cNvPr id="3" name="Content Placeholder 2"/>
          <p:cNvSpPr>
            <a:spLocks noGrp="1"/>
          </p:cNvSpPr>
          <p:nvPr>
            <p:ph sz="half" idx="1"/>
          </p:nvPr>
        </p:nvSpPr>
        <p:spPr>
          <a:xfrm>
            <a:off x="492919" y="1621727"/>
            <a:ext cx="3245798" cy="2825496"/>
          </a:xfrm>
        </p:spPr>
        <p:txBody>
          <a:bodyPr>
            <a:normAutofit fontScale="85000" lnSpcReduction="20000"/>
          </a:bodyPr>
          <a:lstStyle/>
          <a:p>
            <a:r>
              <a:rPr lang="da-DK" dirty="0" smtClean="0"/>
              <a:t>Open the port for </a:t>
            </a:r>
            <a:r>
              <a:rPr lang="da-DK" dirty="0" err="1" smtClean="0"/>
              <a:t>listening</a:t>
            </a:r>
            <a:endParaRPr lang="da-DK" dirty="0" smtClean="0"/>
          </a:p>
          <a:p>
            <a:r>
              <a:rPr lang="da-DK" dirty="0" err="1" smtClean="0"/>
              <a:t>Wait</a:t>
            </a:r>
            <a:r>
              <a:rPr lang="da-DK" dirty="0" smtClean="0"/>
              <a:t> for a </a:t>
            </a:r>
            <a:r>
              <a:rPr lang="da-DK" dirty="0" err="1" smtClean="0"/>
              <a:t>connection</a:t>
            </a:r>
            <a:endParaRPr lang="da-DK" dirty="0" smtClean="0"/>
          </a:p>
          <a:p>
            <a:r>
              <a:rPr lang="da-DK" dirty="0" smtClean="0"/>
              <a:t>Setup </a:t>
            </a:r>
            <a:r>
              <a:rPr lang="da-DK" dirty="0" err="1" smtClean="0"/>
              <a:t>stream</a:t>
            </a:r>
            <a:r>
              <a:rPr lang="da-DK" dirty="0" smtClean="0"/>
              <a:t> and </a:t>
            </a:r>
            <a:r>
              <a:rPr lang="da-DK" dirty="0" err="1" smtClean="0"/>
              <a:t>welcome</a:t>
            </a:r>
            <a:r>
              <a:rPr lang="da-DK" dirty="0" smtClean="0"/>
              <a:t> </a:t>
            </a:r>
            <a:r>
              <a:rPr lang="da-DK" dirty="0" err="1" smtClean="0"/>
              <a:t>user</a:t>
            </a:r>
            <a:endParaRPr lang="da-DK" dirty="0" smtClean="0"/>
          </a:p>
          <a:p>
            <a:r>
              <a:rPr lang="da-DK" dirty="0" smtClean="0"/>
              <a:t>Call ”</a:t>
            </a:r>
            <a:r>
              <a:rPr lang="da-DK" dirty="0" err="1" smtClean="0"/>
              <a:t>execution</a:t>
            </a:r>
            <a:r>
              <a:rPr lang="da-DK" dirty="0" smtClean="0"/>
              <a:t>” </a:t>
            </a:r>
            <a:r>
              <a:rPr lang="da-DK" dirty="0" err="1" smtClean="0"/>
              <a:t>codeunit</a:t>
            </a:r>
            <a:endParaRPr lang="en-US" dirty="0" smtClean="0"/>
          </a:p>
          <a:p>
            <a:r>
              <a:rPr lang="da-DK" dirty="0" err="1" smtClean="0"/>
              <a:t>Error</a:t>
            </a:r>
            <a:r>
              <a:rPr lang="da-DK" dirty="0" smtClean="0"/>
              <a:t> handling</a:t>
            </a:r>
          </a:p>
          <a:p>
            <a:r>
              <a:rPr lang="da-DK" dirty="0" smtClean="0"/>
              <a:t>Dispose and </a:t>
            </a:r>
            <a:r>
              <a:rPr lang="da-DK" dirty="0" err="1" smtClean="0"/>
              <a:t>release</a:t>
            </a:r>
            <a:r>
              <a:rPr lang="da-DK" dirty="0" smtClean="0"/>
              <a:t> </a:t>
            </a:r>
            <a:r>
              <a:rPr lang="da-DK" dirty="0" err="1" smtClean="0"/>
              <a:t>resources</a:t>
            </a:r>
            <a:endParaRPr lang="da-DK" dirty="0" smtClean="0"/>
          </a:p>
          <a:p>
            <a:r>
              <a:rPr lang="da-DK" dirty="0" smtClean="0"/>
              <a:t>Stops </a:t>
            </a:r>
            <a:r>
              <a:rPr lang="da-DK" dirty="0" err="1" smtClean="0"/>
              <a:t>listening</a:t>
            </a:r>
            <a:endParaRPr lang="da-DK" dirty="0" smtClean="0"/>
          </a:p>
        </p:txBody>
      </p:sp>
      <p:pic>
        <p:nvPicPr>
          <p:cNvPr id="5" name="Picture 4"/>
          <p:cNvPicPr>
            <a:picLocks noChangeAspect="1"/>
          </p:cNvPicPr>
          <p:nvPr/>
        </p:nvPicPr>
        <p:blipFill>
          <a:blip r:embed="rId2"/>
          <a:stretch>
            <a:fillRect/>
          </a:stretch>
        </p:blipFill>
        <p:spPr>
          <a:xfrm>
            <a:off x="4829174" y="1618298"/>
            <a:ext cx="3743325" cy="2828925"/>
          </a:xfrm>
          <a:prstGeom prst="rect">
            <a:avLst/>
          </a:prstGeom>
        </p:spPr>
      </p:pic>
      <p:cxnSp>
        <p:nvCxnSpPr>
          <p:cNvPr id="7" name="Straight Arrow Connector 6"/>
          <p:cNvCxnSpPr/>
          <p:nvPr/>
        </p:nvCxnSpPr>
        <p:spPr>
          <a:xfrm>
            <a:off x="3414251" y="1769807"/>
            <a:ext cx="1349478" cy="1106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24317" y="2101645"/>
            <a:ext cx="2138516" cy="7374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72349" y="2418736"/>
            <a:ext cx="1238864" cy="663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30794" y="2831690"/>
            <a:ext cx="2050026" cy="4055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190136" y="3222523"/>
            <a:ext cx="2986548" cy="15485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73246" y="3576484"/>
            <a:ext cx="1489587" cy="26547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035277" y="3923071"/>
            <a:ext cx="2728452" cy="43507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0170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Frame your presentation by answering:</a:t>
            </a:r>
          </a:p>
          <a:p>
            <a:pPr lvl="1"/>
            <a:r>
              <a:rPr lang="en-US" dirty="0" smtClean="0"/>
              <a:t>What do you want your audience to learn?</a:t>
            </a:r>
          </a:p>
          <a:p>
            <a:pPr lvl="1"/>
            <a:r>
              <a:rPr lang="en-US" dirty="0" smtClean="0"/>
              <a:t>What do you want your audience to do differently?</a:t>
            </a:r>
          </a:p>
          <a:p>
            <a:pPr lvl="1"/>
            <a:r>
              <a:rPr lang="en-US" dirty="0" smtClean="0"/>
              <a:t>What result or outcomes do you want your audience to realize?</a:t>
            </a:r>
          </a:p>
          <a:p>
            <a:r>
              <a:rPr lang="en-US" dirty="0" smtClean="0"/>
              <a:t>Clarify your session objectives up front.</a:t>
            </a:r>
          </a:p>
        </p:txBody>
      </p:sp>
      <p:sp>
        <p:nvSpPr>
          <p:cNvPr id="4" name="Slide Number Placeholder 3"/>
          <p:cNvSpPr>
            <a:spLocks noGrp="1"/>
          </p:cNvSpPr>
          <p:nvPr>
            <p:ph type="sldNum" sz="quarter" idx="12"/>
          </p:nvPr>
        </p:nvSpPr>
        <p:spPr/>
        <p:txBody>
          <a:bodyPr/>
          <a:lstStyle/>
          <a:p>
            <a:fld id="{500192B4-310C-4CC7-9355-DE53152C0B59}" type="slidenum">
              <a:rPr lang="en-US" smtClean="0"/>
              <a:pPr/>
              <a:t>5</a:t>
            </a:fld>
            <a:endParaRPr lang="en-US"/>
          </a:p>
        </p:txBody>
      </p:sp>
      <p:sp>
        <p:nvSpPr>
          <p:cNvPr id="2" name="Title 1"/>
          <p:cNvSpPr>
            <a:spLocks noGrp="1"/>
          </p:cNvSpPr>
          <p:nvPr>
            <p:ph type="title"/>
          </p:nvPr>
        </p:nvSpPr>
        <p:spPr/>
        <p:txBody>
          <a:bodyPr/>
          <a:lstStyle/>
          <a:p>
            <a:r>
              <a:rPr lang="en-US" smtClean="0"/>
              <a:t>Quick Best Practices</a:t>
            </a:r>
            <a:endParaRPr lang="en-US" dirty="0"/>
          </a:p>
        </p:txBody>
      </p:sp>
    </p:spTree>
    <p:extLst>
      <p:ext uri="{BB962C8B-B14F-4D97-AF65-F5344CB8AC3E}">
        <p14:creationId xmlns:p14="http://schemas.microsoft.com/office/powerpoint/2010/main" val="42890624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74650"/>
            <a:ext cx="4735385" cy="1123951"/>
          </a:xfrm>
        </p:spPr>
        <p:txBody>
          <a:bodyPr/>
          <a:lstStyle/>
          <a:p>
            <a:r>
              <a:rPr lang="da-DK" dirty="0" err="1" smtClean="0"/>
              <a:t>Execution</a:t>
            </a:r>
            <a:r>
              <a:rPr lang="da-DK" dirty="0" smtClean="0"/>
              <a:t> </a:t>
            </a:r>
            <a:r>
              <a:rPr lang="da-DK" dirty="0" err="1" smtClean="0"/>
              <a:t>Codeunit</a:t>
            </a:r>
            <a:endParaRPr lang="en-US" dirty="0"/>
          </a:p>
        </p:txBody>
      </p:sp>
      <p:sp>
        <p:nvSpPr>
          <p:cNvPr id="3" name="Content Placeholder 2"/>
          <p:cNvSpPr>
            <a:spLocks noGrp="1"/>
          </p:cNvSpPr>
          <p:nvPr>
            <p:ph sz="half" idx="1"/>
          </p:nvPr>
        </p:nvSpPr>
        <p:spPr>
          <a:xfrm>
            <a:off x="507493" y="1498601"/>
            <a:ext cx="2892011" cy="2825496"/>
          </a:xfrm>
        </p:spPr>
        <p:txBody>
          <a:bodyPr>
            <a:normAutofit fontScale="85000" lnSpcReduction="20000"/>
          </a:bodyPr>
          <a:lstStyle/>
          <a:p>
            <a:r>
              <a:rPr lang="da-DK" dirty="0" smtClean="0"/>
              <a:t>Read input from </a:t>
            </a:r>
            <a:r>
              <a:rPr lang="da-DK" dirty="0" err="1" smtClean="0"/>
              <a:t>Tcp</a:t>
            </a:r>
            <a:r>
              <a:rPr lang="da-DK" dirty="0" smtClean="0"/>
              <a:t> </a:t>
            </a:r>
            <a:r>
              <a:rPr lang="da-DK" dirty="0" err="1" smtClean="0"/>
              <a:t>socket</a:t>
            </a:r>
            <a:endParaRPr lang="da-DK" dirty="0" smtClean="0"/>
          </a:p>
          <a:p>
            <a:endParaRPr lang="da-DK" dirty="0"/>
          </a:p>
          <a:p>
            <a:r>
              <a:rPr lang="da-DK" dirty="0" err="1" smtClean="0"/>
              <a:t>Execute</a:t>
            </a:r>
            <a:r>
              <a:rPr lang="da-DK" dirty="0" smtClean="0"/>
              <a:t> </a:t>
            </a:r>
            <a:r>
              <a:rPr lang="da-DK" dirty="0" err="1" smtClean="0"/>
              <a:t>different</a:t>
            </a:r>
            <a:r>
              <a:rPr lang="da-DK" dirty="0" smtClean="0"/>
              <a:t> </a:t>
            </a:r>
            <a:r>
              <a:rPr lang="da-DK" dirty="0" err="1" smtClean="0"/>
              <a:t>functions</a:t>
            </a:r>
            <a:endParaRPr lang="da-DK" dirty="0" smtClean="0"/>
          </a:p>
          <a:p>
            <a:endParaRPr lang="da-DK" dirty="0"/>
          </a:p>
          <a:p>
            <a:r>
              <a:rPr lang="da-DK" dirty="0" smtClean="0"/>
              <a:t>Flush the </a:t>
            </a:r>
            <a:r>
              <a:rPr lang="da-DK" dirty="0" err="1" smtClean="0"/>
              <a:t>outgoing</a:t>
            </a:r>
            <a:r>
              <a:rPr lang="da-DK" dirty="0" smtClean="0"/>
              <a:t> </a:t>
            </a:r>
            <a:r>
              <a:rPr lang="da-DK" dirty="0" err="1" smtClean="0"/>
              <a:t>stream</a:t>
            </a:r>
            <a:endParaRPr lang="da-DK" dirty="0" smtClean="0"/>
          </a:p>
          <a:p>
            <a:endParaRPr lang="da-DK" dirty="0" smtClean="0"/>
          </a:p>
          <a:p>
            <a:r>
              <a:rPr lang="da-DK" dirty="0" smtClean="0"/>
              <a:t>Setup </a:t>
            </a:r>
            <a:r>
              <a:rPr lang="da-DK" dirty="0" err="1" smtClean="0"/>
              <a:t>stuff</a:t>
            </a:r>
            <a:endParaRPr lang="en-US" dirty="0"/>
          </a:p>
        </p:txBody>
      </p:sp>
      <p:pic>
        <p:nvPicPr>
          <p:cNvPr id="5" name="Picture 4"/>
          <p:cNvPicPr>
            <a:picLocks noChangeAspect="1"/>
          </p:cNvPicPr>
          <p:nvPr/>
        </p:nvPicPr>
        <p:blipFill>
          <a:blip r:embed="rId2"/>
          <a:stretch>
            <a:fillRect/>
          </a:stretch>
        </p:blipFill>
        <p:spPr>
          <a:xfrm>
            <a:off x="5228303" y="374650"/>
            <a:ext cx="3358770" cy="4752659"/>
          </a:xfrm>
          <a:prstGeom prst="rect">
            <a:avLst/>
          </a:prstGeom>
        </p:spPr>
      </p:pic>
      <p:cxnSp>
        <p:nvCxnSpPr>
          <p:cNvPr id="7" name="Straight Arrow Connector 6"/>
          <p:cNvCxnSpPr/>
          <p:nvPr/>
        </p:nvCxnSpPr>
        <p:spPr>
          <a:xfrm flipV="1">
            <a:off x="3274142" y="1047136"/>
            <a:ext cx="1954161" cy="58993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237271" y="2352368"/>
            <a:ext cx="185092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04536" y="3067664"/>
            <a:ext cx="2123768" cy="62680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47684" y="3775587"/>
            <a:ext cx="3340510" cy="54851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8628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WAIT, </a:t>
            </a:r>
            <a:r>
              <a:rPr lang="da-DK" dirty="0" err="1" smtClean="0"/>
              <a:t>you</a:t>
            </a:r>
            <a:r>
              <a:rPr lang="da-DK" dirty="0" smtClean="0"/>
              <a:t> </a:t>
            </a:r>
            <a:r>
              <a:rPr lang="da-DK" dirty="0" err="1" smtClean="0"/>
              <a:t>said</a:t>
            </a:r>
            <a:r>
              <a:rPr lang="da-DK" dirty="0" smtClean="0"/>
              <a:t> </a:t>
            </a:r>
            <a:r>
              <a:rPr lang="da-DK" dirty="0" err="1" smtClean="0"/>
              <a:t>something</a:t>
            </a:r>
            <a:r>
              <a:rPr lang="da-DK" dirty="0" smtClean="0"/>
              <a:t> </a:t>
            </a:r>
            <a:r>
              <a:rPr lang="da-DK" dirty="0" err="1" smtClean="0"/>
              <a:t>about</a:t>
            </a:r>
            <a:endParaRPr lang="da-DK" dirty="0"/>
          </a:p>
        </p:txBody>
      </p:sp>
      <p:sp>
        <p:nvSpPr>
          <p:cNvPr id="3" name="Content Placeholder 2"/>
          <p:cNvSpPr>
            <a:spLocks noGrp="1"/>
          </p:cNvSpPr>
          <p:nvPr>
            <p:ph sz="half" idx="1"/>
          </p:nvPr>
        </p:nvSpPr>
        <p:spPr/>
        <p:txBody>
          <a:bodyPr/>
          <a:lstStyle/>
          <a:p>
            <a:r>
              <a:rPr lang="da-DK" dirty="0" smtClean="0"/>
              <a:t>.NET Versions and </a:t>
            </a:r>
            <a:r>
              <a:rPr lang="da-DK" dirty="0" err="1" smtClean="0"/>
              <a:t>something</a:t>
            </a:r>
            <a:r>
              <a:rPr lang="da-DK" dirty="0" smtClean="0"/>
              <a:t> </a:t>
            </a:r>
            <a:r>
              <a:rPr lang="da-DK" dirty="0" err="1" smtClean="0"/>
              <a:t>about</a:t>
            </a:r>
            <a:r>
              <a:rPr lang="da-DK" dirty="0" smtClean="0"/>
              <a:t> the C/AL </a:t>
            </a:r>
            <a:r>
              <a:rPr lang="da-DK" dirty="0" err="1" smtClean="0"/>
              <a:t>syntax</a:t>
            </a:r>
            <a:r>
              <a:rPr lang="da-DK" dirty="0" smtClean="0"/>
              <a:t>?</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51</a:t>
            </a:fld>
            <a:endParaRPr lang="en-US"/>
          </a:p>
        </p:txBody>
      </p:sp>
    </p:spTree>
    <p:extLst>
      <p:ext uri="{BB962C8B-B14F-4D97-AF65-F5344CB8AC3E}">
        <p14:creationId xmlns:p14="http://schemas.microsoft.com/office/powerpoint/2010/main" val="20597310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4285" y="1200151"/>
            <a:ext cx="8339665" cy="990599"/>
          </a:xfrm>
        </p:spPr>
        <p:txBody>
          <a:bodyPr/>
          <a:lstStyle/>
          <a:p>
            <a:r>
              <a:rPr lang="da-DK" dirty="0" err="1" smtClean="0"/>
              <a:t>Reflection</a:t>
            </a:r>
            <a:r>
              <a:rPr lang="da-DK" dirty="0" smtClean="0"/>
              <a:t> gives the </a:t>
            </a:r>
            <a:r>
              <a:rPr lang="da-DK" dirty="0" err="1" smtClean="0"/>
              <a:t>ability</a:t>
            </a:r>
            <a:r>
              <a:rPr lang="da-DK" dirty="0" smtClean="0"/>
              <a:t> to </a:t>
            </a:r>
            <a:r>
              <a:rPr lang="da-DK" dirty="0" err="1" smtClean="0"/>
              <a:t>create</a:t>
            </a:r>
            <a:r>
              <a:rPr lang="da-DK" dirty="0" smtClean="0"/>
              <a:t> </a:t>
            </a:r>
            <a:r>
              <a:rPr lang="da-DK" dirty="0" err="1" smtClean="0"/>
              <a:t>one</a:t>
            </a:r>
            <a:r>
              <a:rPr lang="da-DK" dirty="0" smtClean="0"/>
              <a:t> the fly </a:t>
            </a:r>
            <a:r>
              <a:rPr lang="da-DK" dirty="0" err="1" smtClean="0"/>
              <a:t>function</a:t>
            </a:r>
            <a:r>
              <a:rPr lang="da-DK" dirty="0" smtClean="0"/>
              <a:t> </a:t>
            </a:r>
            <a:r>
              <a:rPr lang="da-DK" dirty="0" err="1" smtClean="0"/>
              <a:t>calls</a:t>
            </a:r>
            <a:endParaRPr lang="da-DK"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52</a:t>
            </a:fld>
            <a:endParaRPr lang="en-US" dirty="0"/>
          </a:p>
        </p:txBody>
      </p:sp>
      <p:sp>
        <p:nvSpPr>
          <p:cNvPr id="4" name="Title 3"/>
          <p:cNvSpPr>
            <a:spLocks noGrp="1"/>
          </p:cNvSpPr>
          <p:nvPr>
            <p:ph type="title"/>
          </p:nvPr>
        </p:nvSpPr>
        <p:spPr/>
        <p:txBody>
          <a:bodyPr/>
          <a:lstStyle/>
          <a:p>
            <a:r>
              <a:rPr lang="da-DK" dirty="0" smtClean="0"/>
              <a:t>USE REFLECTION TO OVERCOME the 1.1 limit</a:t>
            </a:r>
            <a:endParaRPr lang="da-DK" dirty="0"/>
          </a:p>
        </p:txBody>
      </p:sp>
      <p:pic>
        <p:nvPicPr>
          <p:cNvPr id="5" name="Picture 4"/>
          <p:cNvPicPr>
            <a:picLocks noChangeAspect="1"/>
          </p:cNvPicPr>
          <p:nvPr/>
        </p:nvPicPr>
        <p:blipFill>
          <a:blip r:embed="rId2"/>
          <a:stretch>
            <a:fillRect/>
          </a:stretch>
        </p:blipFill>
        <p:spPr>
          <a:xfrm>
            <a:off x="76200" y="2444596"/>
            <a:ext cx="7772400" cy="2203604"/>
          </a:xfrm>
          <a:prstGeom prst="rect">
            <a:avLst/>
          </a:prstGeom>
        </p:spPr>
      </p:pic>
    </p:spTree>
    <p:extLst>
      <p:ext uri="{BB962C8B-B14F-4D97-AF65-F5344CB8AC3E}">
        <p14:creationId xmlns:p14="http://schemas.microsoft.com/office/powerpoint/2010/main" val="314155640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.NET Usage in </a:t>
            </a:r>
            <a:r>
              <a:rPr lang="da-DK" dirty="0" smtClean="0"/>
              <a:t>NAV2016 </a:t>
            </a:r>
            <a:r>
              <a:rPr lang="da-DK" dirty="0" smtClean="0"/>
              <a:t>- TOP </a:t>
            </a:r>
            <a:r>
              <a:rPr lang="da-DK" dirty="0" smtClean="0"/>
              <a:t>46</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53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915161761"/>
              </p:ext>
            </p:extLst>
          </p:nvPr>
        </p:nvGraphicFramePr>
        <p:xfrm>
          <a:off x="457200" y="1047750"/>
          <a:ext cx="3887667" cy="3394064"/>
        </p:xfrm>
        <a:graphic>
          <a:graphicData uri="http://schemas.openxmlformats.org/drawingml/2006/table">
            <a:tbl>
              <a:tblPr/>
              <a:tblGrid>
                <a:gridCol w="3399164">
                  <a:extLst>
                    <a:ext uri="{9D8B030D-6E8A-4147-A177-3AD203B41FA5}">
                      <a16:colId xmlns:a16="http://schemas.microsoft.com/office/drawing/2014/main" val="4192152406"/>
                    </a:ext>
                  </a:extLst>
                </a:gridCol>
                <a:gridCol w="488503">
                  <a:extLst>
                    <a:ext uri="{9D8B030D-6E8A-4147-A177-3AD203B41FA5}">
                      <a16:colId xmlns:a16="http://schemas.microsoft.com/office/drawing/2014/main" val="4167493162"/>
                    </a:ext>
                  </a:extLst>
                </a:gridCol>
              </a:tblGrid>
              <a:tr h="147568">
                <a:tc>
                  <a:txBody>
                    <a:bodyPr/>
                    <a:lstStyle/>
                    <a:p>
                      <a:pPr algn="l" fontAlgn="b"/>
                      <a:r>
                        <a:rPr lang="da-DK" sz="900" b="0" i="0" u="none" strike="noStrike">
                          <a:solidFill>
                            <a:srgbClr val="000000"/>
                          </a:solidFill>
                          <a:effectLst/>
                          <a:latin typeface="Calibri" panose="020F0502020204030204" pitchFamily="34" charset="0"/>
                        </a:rPr>
                        <a:t>System.Xml.XmlNode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262</a:t>
                      </a:r>
                    </a:p>
                  </a:txBody>
                  <a:tcPr marL="5089" marR="5089" marT="5089" marB="0" anchor="b">
                    <a:lnL>
                      <a:noFill/>
                    </a:lnL>
                    <a:lnR>
                      <a:noFill/>
                    </a:lnR>
                    <a:lnT>
                      <a:noFill/>
                    </a:lnT>
                    <a:lnB>
                      <a:noFill/>
                    </a:lnB>
                  </a:tcPr>
                </a:tc>
                <a:extLst>
                  <a:ext uri="{0D108BD9-81ED-4DB2-BD59-A6C34878D82A}">
                    <a16:rowId xmlns:a16="http://schemas.microsoft.com/office/drawing/2014/main" val="3222555895"/>
                  </a:ext>
                </a:extLst>
              </a:tr>
              <a:tr h="147568">
                <a:tc>
                  <a:txBody>
                    <a:bodyPr/>
                    <a:lstStyle/>
                    <a:p>
                      <a:pPr algn="l" fontAlgn="b"/>
                      <a:r>
                        <a:rPr lang="da-DK" sz="900" b="0" i="0" u="none" strike="noStrike">
                          <a:solidFill>
                            <a:srgbClr val="000000"/>
                          </a:solidFill>
                          <a:effectLst/>
                          <a:latin typeface="Calibri" panose="020F0502020204030204" pitchFamily="34" charset="0"/>
                        </a:rPr>
                        <a:t>System.Xml.XmlDocument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115</a:t>
                      </a:r>
                    </a:p>
                  </a:txBody>
                  <a:tcPr marL="5089" marR="5089" marT="5089" marB="0" anchor="b">
                    <a:lnL>
                      <a:noFill/>
                    </a:lnL>
                    <a:lnR>
                      <a:noFill/>
                    </a:lnR>
                    <a:lnT>
                      <a:noFill/>
                    </a:lnT>
                    <a:lnB>
                      <a:noFill/>
                    </a:lnB>
                  </a:tcPr>
                </a:tc>
                <a:extLst>
                  <a:ext uri="{0D108BD9-81ED-4DB2-BD59-A6C34878D82A}">
                    <a16:rowId xmlns:a16="http://schemas.microsoft.com/office/drawing/2014/main" val="4204815771"/>
                  </a:ext>
                </a:extLst>
              </a:tr>
              <a:tr h="147568">
                <a:tc>
                  <a:txBody>
                    <a:bodyPr/>
                    <a:lstStyle/>
                    <a:p>
                      <a:pPr algn="l" fontAlgn="b"/>
                      <a:r>
                        <a:rPr lang="da-DK" sz="900" b="0" i="0" u="none" strike="noStrike">
                          <a:solidFill>
                            <a:srgbClr val="000000"/>
                          </a:solidFill>
                          <a:effectLst/>
                          <a:latin typeface="Calibri" panose="020F0502020204030204" pitchFamily="34" charset="0"/>
                        </a:rPr>
                        <a:t>System.Xml.XmlNodeList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34</a:t>
                      </a:r>
                    </a:p>
                  </a:txBody>
                  <a:tcPr marL="5089" marR="5089" marT="5089" marB="0" anchor="b">
                    <a:lnL>
                      <a:noFill/>
                    </a:lnL>
                    <a:lnR>
                      <a:noFill/>
                    </a:lnR>
                    <a:lnT>
                      <a:noFill/>
                    </a:lnT>
                    <a:lnB>
                      <a:noFill/>
                    </a:lnB>
                  </a:tcPr>
                </a:tc>
                <a:extLst>
                  <a:ext uri="{0D108BD9-81ED-4DB2-BD59-A6C34878D82A}">
                    <a16:rowId xmlns:a16="http://schemas.microsoft.com/office/drawing/2014/main" val="3843637911"/>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Microsoft.Dynamics.Nav.Client.BusinessChart.BusinessChartDataPoint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23</a:t>
                      </a:r>
                    </a:p>
                  </a:txBody>
                  <a:tcPr marL="5089" marR="5089" marT="5089" marB="0" anchor="b">
                    <a:lnL>
                      <a:noFill/>
                    </a:lnL>
                    <a:lnR>
                      <a:noFill/>
                    </a:lnR>
                    <a:lnT>
                      <a:noFill/>
                    </a:lnT>
                    <a:lnB>
                      <a:noFill/>
                    </a:lnB>
                  </a:tcPr>
                </a:tc>
                <a:extLst>
                  <a:ext uri="{0D108BD9-81ED-4DB2-BD59-A6C34878D82A}">
                    <a16:rowId xmlns:a16="http://schemas.microsoft.com/office/drawing/2014/main" val="2640730376"/>
                  </a:ext>
                </a:extLst>
              </a:tr>
              <a:tr h="147568">
                <a:tc>
                  <a:txBody>
                    <a:bodyPr/>
                    <a:lstStyle/>
                    <a:p>
                      <a:pPr algn="l" fontAlgn="b"/>
                      <a:r>
                        <a:rPr lang="da-DK" sz="900" b="0" i="0" u="none" strike="noStrike">
                          <a:solidFill>
                            <a:srgbClr val="000000"/>
                          </a:solidFill>
                          <a:effectLst/>
                          <a:latin typeface="Calibri" panose="020F0502020204030204" pitchFamily="34" charset="0"/>
                        </a:rPr>
                        <a:t>System.Xml.XmlNamespaceManager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15</a:t>
                      </a:r>
                    </a:p>
                  </a:txBody>
                  <a:tcPr marL="5089" marR="5089" marT="5089" marB="0" anchor="b">
                    <a:lnL>
                      <a:noFill/>
                    </a:lnL>
                    <a:lnR>
                      <a:noFill/>
                    </a:lnR>
                    <a:lnT>
                      <a:noFill/>
                    </a:lnT>
                    <a:lnB>
                      <a:noFill/>
                    </a:lnB>
                  </a:tcPr>
                </a:tc>
                <a:extLst>
                  <a:ext uri="{0D108BD9-81ED-4DB2-BD59-A6C34878D82A}">
                    <a16:rowId xmlns:a16="http://schemas.microsoft.com/office/drawing/2014/main" val="6315649"/>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Microsoft.Dynamics.Nav.DynamicsOnline.Types.IBasicPaymentInfo</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15</a:t>
                      </a:r>
                    </a:p>
                  </a:txBody>
                  <a:tcPr marL="5089" marR="5089" marT="5089" marB="0" anchor="b">
                    <a:lnL>
                      <a:noFill/>
                    </a:lnL>
                    <a:lnR>
                      <a:noFill/>
                    </a:lnR>
                    <a:lnT>
                      <a:noFill/>
                    </a:lnT>
                    <a:lnB>
                      <a:noFill/>
                    </a:lnB>
                  </a:tcPr>
                </a:tc>
                <a:extLst>
                  <a:ext uri="{0D108BD9-81ED-4DB2-BD59-A6C34878D82A}">
                    <a16:rowId xmlns:a16="http://schemas.microsoft.com/office/drawing/2014/main" val="4079654932"/>
                  </a:ext>
                </a:extLst>
              </a:tr>
              <a:tr h="147568">
                <a:tc>
                  <a:txBody>
                    <a:bodyPr/>
                    <a:lstStyle/>
                    <a:p>
                      <a:pPr algn="l" fontAlgn="b"/>
                      <a:r>
                        <a:rPr lang="da-DK" sz="900" b="0" i="0" u="none" strike="noStrike">
                          <a:solidFill>
                            <a:srgbClr val="000000"/>
                          </a:solidFill>
                          <a:effectLst/>
                          <a:latin typeface="Calibri" panose="020F0502020204030204" pitchFamily="34" charset="0"/>
                        </a:rPr>
                        <a:t>System.String</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14</a:t>
                      </a:r>
                    </a:p>
                  </a:txBody>
                  <a:tcPr marL="5089" marR="5089" marT="5089" marB="0" anchor="b">
                    <a:lnL>
                      <a:noFill/>
                    </a:lnL>
                    <a:lnR>
                      <a:noFill/>
                    </a:lnR>
                    <a:lnT>
                      <a:noFill/>
                    </a:lnT>
                    <a:lnB>
                      <a:noFill/>
                    </a:lnB>
                  </a:tcPr>
                </a:tc>
                <a:extLst>
                  <a:ext uri="{0D108BD9-81ED-4DB2-BD59-A6C34878D82A}">
                    <a16:rowId xmlns:a16="http://schemas.microsoft.com/office/drawing/2014/main" val="1276089849"/>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Microsoft.Dynamics.NAV.OLSync.OLSyncSupplier.OutlookPropertyList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14</a:t>
                      </a:r>
                    </a:p>
                  </a:txBody>
                  <a:tcPr marL="5089" marR="5089" marT="5089" marB="0" anchor="b">
                    <a:lnL>
                      <a:noFill/>
                    </a:lnL>
                    <a:lnR>
                      <a:noFill/>
                    </a:lnR>
                    <a:lnT>
                      <a:noFill/>
                    </a:lnT>
                    <a:lnB>
                      <a:noFill/>
                    </a:lnB>
                  </a:tcPr>
                </a:tc>
                <a:extLst>
                  <a:ext uri="{0D108BD9-81ED-4DB2-BD59-A6C34878D82A}">
                    <a16:rowId xmlns:a16="http://schemas.microsoft.com/office/drawing/2014/main" val="356946252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Microsoft.Dynamics.NAV.OLSync.Common.XmlTextWriter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12</a:t>
                      </a:r>
                    </a:p>
                  </a:txBody>
                  <a:tcPr marL="5089" marR="5089" marT="5089" marB="0" anchor="b">
                    <a:lnL>
                      <a:noFill/>
                    </a:lnL>
                    <a:lnR>
                      <a:noFill/>
                    </a:lnR>
                    <a:lnT>
                      <a:noFill/>
                    </a:lnT>
                    <a:lnB>
                      <a:noFill/>
                    </a:lnB>
                  </a:tcPr>
                </a:tc>
                <a:extLst>
                  <a:ext uri="{0D108BD9-81ED-4DB2-BD59-A6C34878D82A}">
                    <a16:rowId xmlns:a16="http://schemas.microsoft.com/office/drawing/2014/main" val="2069385336"/>
                  </a:ext>
                </a:extLst>
              </a:tr>
              <a:tr h="147568">
                <a:tc>
                  <a:txBody>
                    <a:bodyPr/>
                    <a:lstStyle/>
                    <a:p>
                      <a:pPr algn="l" fontAlgn="b"/>
                      <a:r>
                        <a:rPr lang="da-DK" sz="900" b="0" i="0" u="none" strike="noStrike">
                          <a:solidFill>
                            <a:srgbClr val="000000"/>
                          </a:solidFill>
                          <a:effectLst/>
                          <a:latin typeface="Calibri" panose="020F0502020204030204" pitchFamily="34" charset="0"/>
                        </a:rPr>
                        <a:t>System.Globalization.CultureInfo</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11</a:t>
                      </a:r>
                    </a:p>
                  </a:txBody>
                  <a:tcPr marL="5089" marR="5089" marT="5089" marB="0" anchor="b">
                    <a:lnL>
                      <a:noFill/>
                    </a:lnL>
                    <a:lnR>
                      <a:noFill/>
                    </a:lnR>
                    <a:lnT>
                      <a:noFill/>
                    </a:lnT>
                    <a:lnB>
                      <a:noFill/>
                    </a:lnB>
                  </a:tcPr>
                </a:tc>
                <a:extLst>
                  <a:ext uri="{0D108BD9-81ED-4DB2-BD59-A6C34878D82A}">
                    <a16:rowId xmlns:a16="http://schemas.microsoft.com/office/drawing/2014/main" val="3712180397"/>
                  </a:ext>
                </a:extLst>
              </a:tr>
              <a:tr h="147568">
                <a:tc>
                  <a:txBody>
                    <a:bodyPr/>
                    <a:lstStyle/>
                    <a:p>
                      <a:pPr algn="l" fontAlgn="b"/>
                      <a:r>
                        <a:rPr lang="da-DK" sz="900" b="0" i="0" u="none" strike="noStrike">
                          <a:solidFill>
                            <a:srgbClr val="000000"/>
                          </a:solidFill>
                          <a:effectLst/>
                          <a:latin typeface="Calibri" panose="020F0502020204030204" pitchFamily="34" charset="0"/>
                        </a:rPr>
                        <a:t>System.Convert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11</a:t>
                      </a:r>
                    </a:p>
                  </a:txBody>
                  <a:tcPr marL="5089" marR="5089" marT="5089" marB="0" anchor="b">
                    <a:lnL>
                      <a:noFill/>
                    </a:lnL>
                    <a:lnR>
                      <a:noFill/>
                    </a:lnR>
                    <a:lnT>
                      <a:noFill/>
                    </a:lnT>
                    <a:lnB>
                      <a:noFill/>
                    </a:lnB>
                  </a:tcPr>
                </a:tc>
                <a:extLst>
                  <a:ext uri="{0D108BD9-81ED-4DB2-BD59-A6C34878D82A}">
                    <a16:rowId xmlns:a16="http://schemas.microsoft.com/office/drawing/2014/main" val="3284835167"/>
                  </a:ext>
                </a:extLst>
              </a:tr>
              <a:tr h="147568">
                <a:tc>
                  <a:txBody>
                    <a:bodyPr/>
                    <a:lstStyle/>
                    <a:p>
                      <a:pPr algn="l" fontAlgn="b"/>
                      <a:r>
                        <a:rPr lang="da-DK" sz="900" b="0" i="0" u="none" strike="noStrike">
                          <a:solidFill>
                            <a:srgbClr val="000000"/>
                          </a:solidFill>
                          <a:effectLst/>
                          <a:latin typeface="Calibri" panose="020F0502020204030204" pitchFamily="34" charset="0"/>
                        </a:rPr>
                        <a:t>System.Text.Encoding</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11</a:t>
                      </a:r>
                    </a:p>
                  </a:txBody>
                  <a:tcPr marL="5089" marR="5089" marT="5089" marB="0" anchor="b">
                    <a:lnL>
                      <a:noFill/>
                    </a:lnL>
                    <a:lnR>
                      <a:noFill/>
                    </a:lnR>
                    <a:lnT>
                      <a:noFill/>
                    </a:lnT>
                    <a:lnB>
                      <a:noFill/>
                    </a:lnB>
                  </a:tcPr>
                </a:tc>
                <a:extLst>
                  <a:ext uri="{0D108BD9-81ED-4DB2-BD59-A6C34878D82A}">
                    <a16:rowId xmlns:a16="http://schemas.microsoft.com/office/drawing/2014/main" val="2216981322"/>
                  </a:ext>
                </a:extLst>
              </a:tr>
              <a:tr h="147568">
                <a:tc>
                  <a:txBody>
                    <a:bodyPr/>
                    <a:lstStyle/>
                    <a:p>
                      <a:pPr algn="l" fontAlgn="b"/>
                      <a:r>
                        <a:rPr lang="da-DK" sz="900" b="0" i="0" u="none" strike="noStrike">
                          <a:solidFill>
                            <a:srgbClr val="000000"/>
                          </a:solidFill>
                          <a:effectLst/>
                          <a:latin typeface="Calibri" panose="020F0502020204030204" pitchFamily="34" charset="0"/>
                        </a:rPr>
                        <a:t>Microsoft.Office.Interop.Word.ApplicationClass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10</a:t>
                      </a:r>
                    </a:p>
                  </a:txBody>
                  <a:tcPr marL="5089" marR="5089" marT="5089" marB="0" anchor="b">
                    <a:lnL>
                      <a:noFill/>
                    </a:lnL>
                    <a:lnR>
                      <a:noFill/>
                    </a:lnR>
                    <a:lnT>
                      <a:noFill/>
                    </a:lnT>
                    <a:lnB>
                      <a:noFill/>
                    </a:lnB>
                  </a:tcPr>
                </a:tc>
                <a:extLst>
                  <a:ext uri="{0D108BD9-81ED-4DB2-BD59-A6C34878D82A}">
                    <a16:rowId xmlns:a16="http://schemas.microsoft.com/office/drawing/2014/main" val="719052520"/>
                  </a:ext>
                </a:extLst>
              </a:tr>
              <a:tr h="147568">
                <a:tc>
                  <a:txBody>
                    <a:bodyPr/>
                    <a:lstStyle/>
                    <a:p>
                      <a:pPr algn="l" fontAlgn="b"/>
                      <a:r>
                        <a:rPr lang="da-DK" sz="900" b="0" i="0" u="none" strike="noStrike">
                          <a:solidFill>
                            <a:srgbClr val="000000"/>
                          </a:solidFill>
                          <a:effectLst/>
                          <a:latin typeface="Calibri" panose="020F0502020204030204" pitchFamily="34" charset="0"/>
                        </a:rPr>
                        <a:t>Microsoft.Office.Interop.Word.Document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10</a:t>
                      </a:r>
                    </a:p>
                  </a:txBody>
                  <a:tcPr marL="5089" marR="5089" marT="5089" marB="0" anchor="b">
                    <a:lnL>
                      <a:noFill/>
                    </a:lnL>
                    <a:lnR>
                      <a:noFill/>
                    </a:lnR>
                    <a:lnT>
                      <a:noFill/>
                    </a:lnT>
                    <a:lnB>
                      <a:noFill/>
                    </a:lnB>
                  </a:tcPr>
                </a:tc>
                <a:extLst>
                  <a:ext uri="{0D108BD9-81ED-4DB2-BD59-A6C34878D82A}">
                    <a16:rowId xmlns:a16="http://schemas.microsoft.com/office/drawing/2014/main" val="3567538753"/>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Microsoft.Dynamics.Nav.Exchange.IEmailMessage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10</a:t>
                      </a:r>
                    </a:p>
                  </a:txBody>
                  <a:tcPr marL="5089" marR="5089" marT="5089" marB="0" anchor="b">
                    <a:lnL>
                      <a:noFill/>
                    </a:lnL>
                    <a:lnR>
                      <a:noFill/>
                    </a:lnR>
                    <a:lnT>
                      <a:noFill/>
                    </a:lnT>
                    <a:lnB>
                      <a:noFill/>
                    </a:lnB>
                  </a:tcPr>
                </a:tc>
                <a:extLst>
                  <a:ext uri="{0D108BD9-81ED-4DB2-BD59-A6C34878D82A}">
                    <a16:rowId xmlns:a16="http://schemas.microsoft.com/office/drawing/2014/main" val="3560934742"/>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Microsoft.Dynamics.NAV.OLSync.Common.XmlTextReader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10</a:t>
                      </a:r>
                    </a:p>
                  </a:txBody>
                  <a:tcPr marL="5089" marR="5089" marT="5089" marB="0" anchor="b">
                    <a:lnL>
                      <a:noFill/>
                    </a:lnL>
                    <a:lnR>
                      <a:noFill/>
                    </a:lnR>
                    <a:lnT>
                      <a:noFill/>
                    </a:lnT>
                    <a:lnB>
                      <a:noFill/>
                    </a:lnB>
                  </a:tcPr>
                </a:tc>
                <a:extLst>
                  <a:ext uri="{0D108BD9-81ED-4DB2-BD59-A6C34878D82A}">
                    <a16:rowId xmlns:a16="http://schemas.microsoft.com/office/drawing/2014/main" val="311390672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Microsoft.Dynamics.Nav.Client.BusinessChart.BusinessChartBuilder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10</a:t>
                      </a:r>
                    </a:p>
                  </a:txBody>
                  <a:tcPr marL="5089" marR="5089" marT="5089" marB="0" anchor="b">
                    <a:lnL>
                      <a:noFill/>
                    </a:lnL>
                    <a:lnR>
                      <a:noFill/>
                    </a:lnR>
                    <a:lnT>
                      <a:noFill/>
                    </a:lnT>
                    <a:lnB>
                      <a:noFill/>
                    </a:lnB>
                  </a:tcPr>
                </a:tc>
                <a:extLst>
                  <a:ext uri="{0D108BD9-81ED-4DB2-BD59-A6C34878D82A}">
                    <a16:rowId xmlns:a16="http://schemas.microsoft.com/office/drawing/2014/main" val="2138084109"/>
                  </a:ext>
                </a:extLst>
              </a:tr>
              <a:tr h="147568">
                <a:tc>
                  <a:txBody>
                    <a:bodyPr/>
                    <a:lstStyle/>
                    <a:p>
                      <a:pPr algn="l" fontAlgn="b"/>
                      <a:r>
                        <a:rPr lang="da-DK" sz="900" b="0" i="0" u="none" strike="noStrike">
                          <a:solidFill>
                            <a:srgbClr val="000000"/>
                          </a:solidFill>
                          <a:effectLst/>
                          <a:latin typeface="Calibri" panose="020F0502020204030204" pitchFamily="34" charset="0"/>
                        </a:rPr>
                        <a:t>System.Net.HttpStatusCode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9</a:t>
                      </a:r>
                    </a:p>
                  </a:txBody>
                  <a:tcPr marL="5089" marR="5089" marT="5089" marB="0" anchor="b">
                    <a:lnL>
                      <a:noFill/>
                    </a:lnL>
                    <a:lnR>
                      <a:noFill/>
                    </a:lnR>
                    <a:lnT>
                      <a:noFill/>
                    </a:lnT>
                    <a:lnB>
                      <a:noFill/>
                    </a:lnB>
                  </a:tcPr>
                </a:tc>
                <a:extLst>
                  <a:ext uri="{0D108BD9-81ED-4DB2-BD59-A6C34878D82A}">
                    <a16:rowId xmlns:a16="http://schemas.microsoft.com/office/drawing/2014/main" val="677433827"/>
                  </a:ext>
                </a:extLst>
              </a:tr>
              <a:tr h="147568">
                <a:tc>
                  <a:txBody>
                    <a:bodyPr/>
                    <a:lstStyle/>
                    <a:p>
                      <a:pPr algn="l" fontAlgn="b"/>
                      <a:r>
                        <a:rPr lang="da-DK" sz="900" b="0" i="0" u="none" strike="noStrike">
                          <a:solidFill>
                            <a:srgbClr val="000000"/>
                          </a:solidFill>
                          <a:effectLst/>
                          <a:latin typeface="Calibri" panose="020F0502020204030204" pitchFamily="34" charset="0"/>
                        </a:rPr>
                        <a:t>System.Collections.IEnumerator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8</a:t>
                      </a:r>
                    </a:p>
                  </a:txBody>
                  <a:tcPr marL="5089" marR="5089" marT="5089" marB="0" anchor="b">
                    <a:lnL>
                      <a:noFill/>
                    </a:lnL>
                    <a:lnR>
                      <a:noFill/>
                    </a:lnR>
                    <a:lnT>
                      <a:noFill/>
                    </a:lnT>
                    <a:lnB>
                      <a:noFill/>
                    </a:lnB>
                  </a:tcPr>
                </a:tc>
                <a:extLst>
                  <a:ext uri="{0D108BD9-81ED-4DB2-BD59-A6C34878D82A}">
                    <a16:rowId xmlns:a16="http://schemas.microsoft.com/office/drawing/2014/main" val="486263886"/>
                  </a:ext>
                </a:extLst>
              </a:tr>
              <a:tr h="147568">
                <a:tc>
                  <a:txBody>
                    <a:bodyPr/>
                    <a:lstStyle/>
                    <a:p>
                      <a:pPr algn="l" fontAlgn="b"/>
                      <a:r>
                        <a:rPr lang="da-DK" sz="900" b="0" i="0" u="none" strike="noStrike">
                          <a:solidFill>
                            <a:srgbClr val="000000"/>
                          </a:solidFill>
                          <a:effectLst/>
                          <a:latin typeface="Calibri" panose="020F0502020204030204" pitchFamily="34" charset="0"/>
                        </a:rPr>
                        <a:t>System.Collections.ArrayList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8</a:t>
                      </a:r>
                    </a:p>
                  </a:txBody>
                  <a:tcPr marL="5089" marR="5089" marT="5089" marB="0" anchor="b">
                    <a:lnL>
                      <a:noFill/>
                    </a:lnL>
                    <a:lnR>
                      <a:noFill/>
                    </a:lnR>
                    <a:lnT>
                      <a:noFill/>
                    </a:lnT>
                    <a:lnB>
                      <a:noFill/>
                    </a:lnB>
                  </a:tcPr>
                </a:tc>
                <a:extLst>
                  <a:ext uri="{0D108BD9-81ED-4DB2-BD59-A6C34878D82A}">
                    <a16:rowId xmlns:a16="http://schemas.microsoft.com/office/drawing/2014/main" val="962897994"/>
                  </a:ext>
                </a:extLst>
              </a:tr>
              <a:tr h="147568">
                <a:tc>
                  <a:txBody>
                    <a:bodyPr/>
                    <a:lstStyle/>
                    <a:p>
                      <a:pPr algn="l" fontAlgn="b"/>
                      <a:r>
                        <a:rPr lang="da-DK" sz="900" b="0" i="0" u="none" strike="noStrike">
                          <a:solidFill>
                            <a:srgbClr val="000000"/>
                          </a:solidFill>
                          <a:effectLst/>
                          <a:latin typeface="Calibri" panose="020F0502020204030204" pitchFamily="34" charset="0"/>
                        </a:rPr>
                        <a:t>System.Data.DataRow</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8</a:t>
                      </a:r>
                    </a:p>
                  </a:txBody>
                  <a:tcPr marL="5089" marR="5089" marT="5089" marB="0" anchor="b">
                    <a:lnL>
                      <a:noFill/>
                    </a:lnL>
                    <a:lnR>
                      <a:noFill/>
                    </a:lnR>
                    <a:lnT>
                      <a:noFill/>
                    </a:lnT>
                    <a:lnB>
                      <a:noFill/>
                    </a:lnB>
                  </a:tcPr>
                </a:tc>
                <a:extLst>
                  <a:ext uri="{0D108BD9-81ED-4DB2-BD59-A6C34878D82A}">
                    <a16:rowId xmlns:a16="http://schemas.microsoft.com/office/drawing/2014/main" val="2937642863"/>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Microsoft.Dynamics.Nav.Encryption.IEncryptionProvider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8</a:t>
                      </a:r>
                    </a:p>
                  </a:txBody>
                  <a:tcPr marL="5089" marR="5089" marT="5089" marB="0" anchor="b">
                    <a:lnL>
                      <a:noFill/>
                    </a:lnL>
                    <a:lnR>
                      <a:noFill/>
                    </a:lnR>
                    <a:lnT>
                      <a:noFill/>
                    </a:lnT>
                    <a:lnB>
                      <a:noFill/>
                    </a:lnB>
                  </a:tcPr>
                </a:tc>
                <a:extLst>
                  <a:ext uri="{0D108BD9-81ED-4DB2-BD59-A6C34878D82A}">
                    <a16:rowId xmlns:a16="http://schemas.microsoft.com/office/drawing/2014/main" val="1961869793"/>
                  </a:ext>
                </a:extLst>
              </a:tr>
              <a:tr h="147568">
                <a:tc>
                  <a:txBody>
                    <a:bodyPr/>
                    <a:lstStyle/>
                    <a:p>
                      <a:pPr algn="l" fontAlgn="b"/>
                      <a:r>
                        <a:rPr lang="da-DK" sz="900" b="0" i="0" u="none" strike="noStrike">
                          <a:solidFill>
                            <a:srgbClr val="000000"/>
                          </a:solidFill>
                          <a:effectLst/>
                          <a:latin typeface="Calibri" panose="020F0502020204030204" pitchFamily="34" charset="0"/>
                        </a:rPr>
                        <a:t>System.Uri</a:t>
                      </a:r>
                    </a:p>
                  </a:txBody>
                  <a:tcPr marL="5089" marR="5089" marT="5089" marB="0" anchor="b">
                    <a:lnL>
                      <a:noFill/>
                    </a:lnL>
                    <a:lnR>
                      <a:noFill/>
                    </a:lnR>
                    <a:lnT>
                      <a:noFill/>
                    </a:lnT>
                    <a:lnB>
                      <a:noFill/>
                    </a:lnB>
                  </a:tcPr>
                </a:tc>
                <a:tc>
                  <a:txBody>
                    <a:bodyPr/>
                    <a:lstStyle/>
                    <a:p>
                      <a:pPr algn="r" fontAlgn="b"/>
                      <a:r>
                        <a:rPr lang="da-DK" sz="900" b="0" i="0" u="none" strike="noStrike" dirty="0">
                          <a:solidFill>
                            <a:srgbClr val="000000"/>
                          </a:solidFill>
                          <a:effectLst/>
                          <a:latin typeface="Calibri" panose="020F0502020204030204" pitchFamily="34" charset="0"/>
                        </a:rPr>
                        <a:t>8</a:t>
                      </a:r>
                    </a:p>
                  </a:txBody>
                  <a:tcPr marL="5089" marR="5089" marT="5089" marB="0" anchor="b">
                    <a:lnL>
                      <a:noFill/>
                    </a:lnL>
                    <a:lnR>
                      <a:noFill/>
                    </a:lnR>
                    <a:lnT>
                      <a:noFill/>
                    </a:lnT>
                    <a:lnB>
                      <a:noFill/>
                    </a:lnB>
                  </a:tcPr>
                </a:tc>
                <a:extLst>
                  <a:ext uri="{0D108BD9-81ED-4DB2-BD59-A6C34878D82A}">
                    <a16:rowId xmlns:a16="http://schemas.microsoft.com/office/drawing/2014/main" val="73126797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12961906"/>
              </p:ext>
            </p:extLst>
          </p:nvPr>
        </p:nvGraphicFramePr>
        <p:xfrm>
          <a:off x="4938501" y="1047750"/>
          <a:ext cx="3748299" cy="3394067"/>
        </p:xfrm>
        <a:graphic>
          <a:graphicData uri="http://schemas.openxmlformats.org/drawingml/2006/table">
            <a:tbl>
              <a:tblPr/>
              <a:tblGrid>
                <a:gridCol w="3277309">
                  <a:extLst>
                    <a:ext uri="{9D8B030D-6E8A-4147-A177-3AD203B41FA5}">
                      <a16:colId xmlns:a16="http://schemas.microsoft.com/office/drawing/2014/main" val="253265556"/>
                    </a:ext>
                  </a:extLst>
                </a:gridCol>
                <a:gridCol w="470990">
                  <a:extLst>
                    <a:ext uri="{9D8B030D-6E8A-4147-A177-3AD203B41FA5}">
                      <a16:colId xmlns:a16="http://schemas.microsoft.com/office/drawing/2014/main" val="1845672903"/>
                    </a:ext>
                  </a:extLst>
                </a:gridCol>
              </a:tblGrid>
              <a:tr h="142278">
                <a:tc>
                  <a:txBody>
                    <a:bodyPr/>
                    <a:lstStyle/>
                    <a:p>
                      <a:pPr algn="l" fontAlgn="b"/>
                      <a:r>
                        <a:rPr lang="da-DK" sz="800" b="0" i="0" u="none" strike="noStrike">
                          <a:solidFill>
                            <a:srgbClr val="000000"/>
                          </a:solidFill>
                          <a:effectLst/>
                          <a:latin typeface="Calibri" panose="020F0502020204030204" pitchFamily="34" charset="0"/>
                        </a:rPr>
                        <a:t>System.DateTime</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1000814972"/>
                  </a:ext>
                </a:extLst>
              </a:tr>
              <a:tr h="142278">
                <a:tc>
                  <a:txBody>
                    <a:bodyPr/>
                    <a:lstStyle/>
                    <a:p>
                      <a:pPr algn="l" fontAlgn="b"/>
                      <a:r>
                        <a:rPr lang="da-DK" sz="800" b="0" i="0" u="none" strike="noStrike">
                          <a:solidFill>
                            <a:srgbClr val="000000"/>
                          </a:solidFill>
                          <a:effectLst/>
                          <a:latin typeface="Calibri" panose="020F0502020204030204" pitchFamily="34" charset="0"/>
                        </a:rPr>
                        <a:t>System.Text.RegularExpressions.Regex</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1098276146"/>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Microsoft.Dynamics.Nav.DynamicsOnline.Types.IProxyContext</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2432532508"/>
                  </a:ext>
                </a:extLst>
              </a:tr>
              <a:tr h="142278">
                <a:tc>
                  <a:txBody>
                    <a:bodyPr/>
                    <a:lstStyle/>
                    <a:p>
                      <a:pPr algn="l" fontAlgn="b"/>
                      <a:r>
                        <a:rPr lang="da-DK" sz="800" b="0" i="0" u="none" strike="noStrike">
                          <a:solidFill>
                            <a:srgbClr val="000000"/>
                          </a:solidFill>
                          <a:effectLst/>
                          <a:latin typeface="Calibri" panose="020F0502020204030204" pitchFamily="34" charset="0"/>
                        </a:rPr>
                        <a:t>System.Collections.Specialized.NameValueCollection</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1726812745"/>
                  </a:ext>
                </a:extLst>
              </a:tr>
              <a:tr h="142278">
                <a:tc>
                  <a:txBody>
                    <a:bodyPr/>
                    <a:lstStyle/>
                    <a:p>
                      <a:pPr algn="l" fontAlgn="b"/>
                      <a:r>
                        <a:rPr lang="da-DK" sz="800" b="0" i="0" u="none" strike="noStrike">
                          <a:solidFill>
                            <a:srgbClr val="000000"/>
                          </a:solidFill>
                          <a:effectLst/>
                          <a:latin typeface="Calibri" panose="020F0502020204030204" pitchFamily="34" charset="0"/>
                        </a:rPr>
                        <a:t>DocumentFormat.OpenXml.StringValue</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3124924614"/>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Microsoft.Dynamics.Nav.DocumentReport.WordReportManager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7</a:t>
                      </a:r>
                    </a:p>
                  </a:txBody>
                  <a:tcPr marL="4906" marR="4906" marT="4906" marB="0" anchor="b">
                    <a:lnL>
                      <a:noFill/>
                    </a:lnL>
                    <a:lnR>
                      <a:noFill/>
                    </a:lnR>
                    <a:lnT>
                      <a:noFill/>
                    </a:lnT>
                    <a:lnB>
                      <a:noFill/>
                    </a:lnB>
                  </a:tcPr>
                </a:tc>
                <a:extLst>
                  <a:ext uri="{0D108BD9-81ED-4DB2-BD59-A6C34878D82A}">
                    <a16:rowId xmlns:a16="http://schemas.microsoft.com/office/drawing/2014/main" val="3653596657"/>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Microsoft.Dynamics.Nav.OpenXml.Spreadsheet.WorksheetWriter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3918207446"/>
                  </a:ext>
                </a:extLst>
              </a:tr>
              <a:tr h="142278">
                <a:tc>
                  <a:txBody>
                    <a:bodyPr/>
                    <a:lstStyle/>
                    <a:p>
                      <a:pPr algn="l" fontAlgn="b"/>
                      <a:r>
                        <a:rPr lang="da-DK" sz="800" b="0" i="0" u="none" strike="noStrike">
                          <a:solidFill>
                            <a:srgbClr val="000000"/>
                          </a:solidFill>
                          <a:effectLst/>
                          <a:latin typeface="Calibri" panose="020F0502020204030204" pitchFamily="34" charset="0"/>
                        </a:rPr>
                        <a:t>System.Xml.XmlElement</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2175177571"/>
                  </a:ext>
                </a:extLst>
              </a:tr>
              <a:tr h="142278">
                <a:tc>
                  <a:txBody>
                    <a:bodyPr/>
                    <a:lstStyle/>
                    <a:p>
                      <a:pPr algn="l" fontAlgn="b"/>
                      <a:r>
                        <a:rPr lang="da-DK" sz="800" b="0" i="0" u="none" strike="noStrike">
                          <a:solidFill>
                            <a:srgbClr val="000000"/>
                          </a:solidFill>
                          <a:effectLst/>
                          <a:latin typeface="Calibri" panose="020F0502020204030204" pitchFamily="34" charset="0"/>
                        </a:rPr>
                        <a:t>System.Collections.Queue</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1134664022"/>
                  </a:ext>
                </a:extLst>
              </a:tr>
              <a:tr h="142278">
                <a:tc>
                  <a:txBody>
                    <a:bodyPr/>
                    <a:lstStyle/>
                    <a:p>
                      <a:pPr algn="l" fontAlgn="b"/>
                      <a:r>
                        <a:rPr lang="da-DK" sz="800" b="0" i="0" u="none" strike="noStrike">
                          <a:solidFill>
                            <a:srgbClr val="000000"/>
                          </a:solidFill>
                          <a:effectLst/>
                          <a:latin typeface="Calibri" panose="020F0502020204030204" pitchFamily="34" charset="0"/>
                        </a:rPr>
                        <a:t>System.Net.NetworkCredential</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2910245204"/>
                  </a:ext>
                </a:extLst>
              </a:tr>
              <a:tr h="142278">
                <a:tc>
                  <a:txBody>
                    <a:bodyPr/>
                    <a:lstStyle/>
                    <a:p>
                      <a:pPr algn="l" fontAlgn="b"/>
                      <a:r>
                        <a:rPr lang="da-DK" sz="800" b="0" i="0" u="none" strike="noStrike">
                          <a:solidFill>
                            <a:srgbClr val="000000"/>
                          </a:solidFill>
                          <a:effectLst/>
                          <a:latin typeface="Calibri" panose="020F0502020204030204" pitchFamily="34" charset="0"/>
                        </a:rPr>
                        <a:t>System.IO.StreamWriter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3953796405"/>
                  </a:ext>
                </a:extLst>
              </a:tr>
              <a:tr h="142278">
                <a:tc>
                  <a:txBody>
                    <a:bodyPr/>
                    <a:lstStyle/>
                    <a:p>
                      <a:pPr algn="l" fontAlgn="b"/>
                      <a:r>
                        <a:rPr lang="da-DK" sz="800" b="0" i="0" u="none" strike="noStrike">
                          <a:solidFill>
                            <a:srgbClr val="000000"/>
                          </a:solidFill>
                          <a:effectLst/>
                          <a:latin typeface="Calibri" panose="020F0502020204030204" pitchFamily="34" charset="0"/>
                        </a:rPr>
                        <a:t>System.Array</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1670574866"/>
                  </a:ext>
                </a:extLst>
              </a:tr>
              <a:tr h="142278">
                <a:tc>
                  <a:txBody>
                    <a:bodyPr/>
                    <a:lstStyle/>
                    <a:p>
                      <a:pPr algn="l" fontAlgn="b"/>
                      <a:r>
                        <a:rPr lang="da-DK" sz="800" b="0" i="0" u="none" strike="noStrike">
                          <a:solidFill>
                            <a:srgbClr val="000000"/>
                          </a:solidFill>
                          <a:effectLst/>
                          <a:latin typeface="Calibri" panose="020F0502020204030204" pitchFamily="34" charset="0"/>
                        </a:rPr>
                        <a:t>System.Xml.XmlAttribute</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2765647084"/>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Microsoft.Dynamics.Nav.Integration.Office.Word.MergeHandler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6</a:t>
                      </a:r>
                    </a:p>
                  </a:txBody>
                  <a:tcPr marL="4906" marR="4906" marT="4906" marB="0" anchor="b">
                    <a:lnL>
                      <a:noFill/>
                    </a:lnL>
                    <a:lnR>
                      <a:noFill/>
                    </a:lnR>
                    <a:lnT>
                      <a:noFill/>
                    </a:lnT>
                    <a:lnB>
                      <a:noFill/>
                    </a:lnB>
                  </a:tcPr>
                </a:tc>
                <a:extLst>
                  <a:ext uri="{0D108BD9-81ED-4DB2-BD59-A6C34878D82A}">
                    <a16:rowId xmlns:a16="http://schemas.microsoft.com/office/drawing/2014/main" val="713976406"/>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Microsoft.Dynamics.Nav.OpenXml.Spreadsheet.WorkbookWriter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3811956604"/>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Microsoft.Dynamics.Nav.Types.Report.IReportChangeLogCollection</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635655320"/>
                  </a:ext>
                </a:extLst>
              </a:tr>
              <a:tr h="142278">
                <a:tc>
                  <a:txBody>
                    <a:bodyPr/>
                    <a:lstStyle/>
                    <a:p>
                      <a:pPr algn="l" fontAlgn="b"/>
                      <a:r>
                        <a:rPr lang="da-DK" sz="800" b="0" i="0" u="none" strike="noStrike">
                          <a:solidFill>
                            <a:srgbClr val="000000"/>
                          </a:solidFill>
                          <a:effectLst/>
                          <a:latin typeface="Calibri" panose="020F0502020204030204" pitchFamily="34" charset="0"/>
                        </a:rPr>
                        <a:t>System.Exception</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2163703105"/>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Microsoft.Dynamics.NAV.OLSync.OLSyncSupplier.OutlookPropertyInfo</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2345389079"/>
                  </a:ext>
                </a:extLst>
              </a:tr>
              <a:tr h="142278">
                <a:tc>
                  <a:txBody>
                    <a:bodyPr/>
                    <a:lstStyle/>
                    <a:p>
                      <a:pPr algn="l" fontAlgn="b"/>
                      <a:r>
                        <a:rPr lang="da-DK" sz="800" b="0" i="0" u="none" strike="noStrike">
                          <a:solidFill>
                            <a:srgbClr val="000000"/>
                          </a:solidFill>
                          <a:effectLst/>
                          <a:latin typeface="Calibri" panose="020F0502020204030204" pitchFamily="34" charset="0"/>
                        </a:rPr>
                        <a:t>System.Xml.XmlNamedNodeMap</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222384049"/>
                  </a:ext>
                </a:extLst>
              </a:tr>
              <a:tr h="263951">
                <a:tc>
                  <a:txBody>
                    <a:bodyPr/>
                    <a:lstStyle/>
                    <a:p>
                      <a:pPr algn="l" fontAlgn="b"/>
                      <a:r>
                        <a:rPr lang="da-DK" sz="800" b="0" i="0" u="none" strike="noStrike">
                          <a:solidFill>
                            <a:srgbClr val="000000"/>
                          </a:solidFill>
                          <a:effectLst/>
                          <a:latin typeface="Calibri" panose="020F0502020204030204" pitchFamily="34" charset="0"/>
                        </a:rPr>
                        <a:t>Microsoft.Dynamics.Nav.Client.BusinessChart.BusinessChartMultiLanguageText</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2075122913"/>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Microsoft.Dynamics.Nav.Client.Capabilities.CameraOptions</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154299243"/>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Microsoft.Dynamics.Nav.Client.Capabilities.CameraProvider</a:t>
                      </a:r>
                    </a:p>
                  </a:txBody>
                  <a:tcPr marL="4906" marR="4906" marT="4906" marB="0" anchor="b">
                    <a:lnL>
                      <a:noFill/>
                    </a:lnL>
                    <a:lnR>
                      <a:noFill/>
                    </a:lnR>
                    <a:lnT>
                      <a:noFill/>
                    </a:lnT>
                    <a:lnB>
                      <a:noFill/>
                    </a:lnB>
                  </a:tcPr>
                </a:tc>
                <a:tc>
                  <a:txBody>
                    <a:bodyPr/>
                    <a:lstStyle/>
                    <a:p>
                      <a:pPr algn="r" fontAlgn="b"/>
                      <a:r>
                        <a:rPr lang="da-DK" sz="800" b="0" i="0" u="none" strike="noStrike">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1717545950"/>
                  </a:ext>
                </a:extLst>
              </a:tr>
              <a:tr h="142278">
                <a:tc>
                  <a:txBody>
                    <a:bodyPr/>
                    <a:lstStyle/>
                    <a:p>
                      <a:pPr algn="l" fontAlgn="b"/>
                      <a:r>
                        <a:rPr lang="da-DK" sz="800" b="0" i="0" u="none" strike="noStrike">
                          <a:solidFill>
                            <a:srgbClr val="000000"/>
                          </a:solidFill>
                          <a:effectLst/>
                          <a:latin typeface="Calibri" panose="020F0502020204030204" pitchFamily="34" charset="0"/>
                        </a:rPr>
                        <a:t>Microsoft.Dynamics.Nav.Client.CodeViewerTypes.BreakpointCollection</a:t>
                      </a:r>
                    </a:p>
                  </a:txBody>
                  <a:tcPr marL="4906" marR="4906" marT="4906" marB="0" anchor="b">
                    <a:lnL>
                      <a:noFill/>
                    </a:lnL>
                    <a:lnR>
                      <a:noFill/>
                    </a:lnR>
                    <a:lnT>
                      <a:noFill/>
                    </a:lnT>
                    <a:lnB>
                      <a:noFill/>
                    </a:lnB>
                  </a:tcPr>
                </a:tc>
                <a:tc>
                  <a:txBody>
                    <a:bodyPr/>
                    <a:lstStyle/>
                    <a:p>
                      <a:pPr algn="r" fontAlgn="b"/>
                      <a:r>
                        <a:rPr lang="da-DK" sz="800" b="0" i="0" u="none" strike="noStrike" dirty="0">
                          <a:solidFill>
                            <a:srgbClr val="000000"/>
                          </a:solidFill>
                          <a:effectLst/>
                          <a:latin typeface="Calibri" panose="020F0502020204030204" pitchFamily="34" charset="0"/>
                        </a:rPr>
                        <a:t>5</a:t>
                      </a:r>
                    </a:p>
                  </a:txBody>
                  <a:tcPr marL="4906" marR="4906" marT="4906" marB="0" anchor="b">
                    <a:lnL>
                      <a:noFill/>
                    </a:lnL>
                    <a:lnR>
                      <a:noFill/>
                    </a:lnR>
                    <a:lnT>
                      <a:noFill/>
                    </a:lnT>
                    <a:lnB>
                      <a:noFill/>
                    </a:lnB>
                  </a:tcPr>
                </a:tc>
                <a:extLst>
                  <a:ext uri="{0D108BD9-81ED-4DB2-BD59-A6C34878D82A}">
                    <a16:rowId xmlns:a16="http://schemas.microsoft.com/office/drawing/2014/main" val="2250804825"/>
                  </a:ext>
                </a:extLst>
              </a:tr>
            </a:tbl>
          </a:graphicData>
        </a:graphic>
      </p:graphicFrame>
    </p:spTree>
    <p:extLst>
      <p:ext uri="{BB962C8B-B14F-4D97-AF65-F5344CB8AC3E}">
        <p14:creationId xmlns:p14="http://schemas.microsoft.com/office/powerpoint/2010/main" val="39583946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.NET Usage in NAV2015 – TOP </a:t>
            </a:r>
            <a:r>
              <a:rPr lang="da-DK" dirty="0" smtClean="0"/>
              <a:t>49 -&gt;</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54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123176855"/>
              </p:ext>
            </p:extLst>
          </p:nvPr>
        </p:nvGraphicFramePr>
        <p:xfrm>
          <a:off x="457200" y="1015225"/>
          <a:ext cx="3887667" cy="3394064"/>
        </p:xfrm>
        <a:graphic>
          <a:graphicData uri="http://schemas.openxmlformats.org/drawingml/2006/table">
            <a:tbl>
              <a:tblPr/>
              <a:tblGrid>
                <a:gridCol w="3399164">
                  <a:extLst>
                    <a:ext uri="{9D8B030D-6E8A-4147-A177-3AD203B41FA5}">
                      <a16:colId xmlns:a16="http://schemas.microsoft.com/office/drawing/2014/main" val="2820653297"/>
                    </a:ext>
                  </a:extLst>
                </a:gridCol>
                <a:gridCol w="488503">
                  <a:extLst>
                    <a:ext uri="{9D8B030D-6E8A-4147-A177-3AD203B41FA5}">
                      <a16:colId xmlns:a16="http://schemas.microsoft.com/office/drawing/2014/main" val="2618589977"/>
                    </a:ext>
                  </a:extLst>
                </a:gridCol>
              </a:tblGrid>
              <a:tr h="147568">
                <a:tc>
                  <a:txBody>
                    <a:bodyPr/>
                    <a:lstStyle/>
                    <a:p>
                      <a:pPr algn="l" fontAlgn="b"/>
                      <a:r>
                        <a:rPr lang="da-DK" sz="900" b="0" i="0" u="none" strike="noStrike">
                          <a:solidFill>
                            <a:srgbClr val="000000"/>
                          </a:solidFill>
                          <a:effectLst/>
                          <a:latin typeface="Calibri" panose="020F0502020204030204" pitchFamily="34" charset="0"/>
                        </a:rPr>
                        <a:t>Microsoft.Office.Interop.Excel.Worksheet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2921476622"/>
                  </a:ext>
                </a:extLst>
              </a:tr>
              <a:tr h="147568">
                <a:tc>
                  <a:txBody>
                    <a:bodyPr/>
                    <a:lstStyle/>
                    <a:p>
                      <a:pPr algn="l" fontAlgn="b"/>
                      <a:r>
                        <a:rPr lang="da-DK" sz="900" b="0" i="0" u="none" strike="noStrike">
                          <a:solidFill>
                            <a:srgbClr val="000000"/>
                          </a:solidFill>
                          <a:effectLst/>
                          <a:latin typeface="Calibri" panose="020F0502020204030204" pitchFamily="34" charset="0"/>
                        </a:rPr>
                        <a:t>System.Type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1427905851"/>
                  </a:ext>
                </a:extLst>
              </a:tr>
              <a:tr h="147568">
                <a:tc>
                  <a:txBody>
                    <a:bodyPr/>
                    <a:lstStyle/>
                    <a:p>
                      <a:pPr algn="l" fontAlgn="b"/>
                      <a:r>
                        <a:rPr lang="da-DK" sz="900" b="0" i="0" u="none" strike="noStrike">
                          <a:solidFill>
                            <a:srgbClr val="000000"/>
                          </a:solidFill>
                          <a:effectLst/>
                          <a:latin typeface="Calibri" panose="020F0502020204030204" pitchFamily="34" charset="0"/>
                        </a:rPr>
                        <a:t>System.IO.File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1428648884"/>
                  </a:ext>
                </a:extLst>
              </a:tr>
              <a:tr h="147568">
                <a:tc>
                  <a:txBody>
                    <a:bodyPr/>
                    <a:lstStyle/>
                    <a:p>
                      <a:pPr algn="l" fontAlgn="b"/>
                      <a:r>
                        <a:rPr lang="da-DK" sz="900" b="0" i="0" u="none" strike="noStrike">
                          <a:solidFill>
                            <a:srgbClr val="000000"/>
                          </a:solidFill>
                          <a:effectLst/>
                          <a:latin typeface="Calibri" panose="020F0502020204030204" pitchFamily="34" charset="0"/>
                        </a:rPr>
                        <a:t>System.Windows.Forms.DialogResult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247912561"/>
                  </a:ext>
                </a:extLst>
              </a:tr>
              <a:tr h="147568">
                <a:tc>
                  <a:txBody>
                    <a:bodyPr/>
                    <a:lstStyle/>
                    <a:p>
                      <a:pPr algn="l" fontAlgn="b"/>
                      <a:r>
                        <a:rPr lang="da-DK" sz="900" b="0" i="0" u="none" strike="noStrike">
                          <a:solidFill>
                            <a:srgbClr val="000000"/>
                          </a:solidFill>
                          <a:effectLst/>
                          <a:latin typeface="Calibri" panose="020F0502020204030204" pitchFamily="34" charset="0"/>
                        </a:rPr>
                        <a:t>System.Xml.XmlAttributeCollection</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2001990949"/>
                  </a:ext>
                </a:extLst>
              </a:tr>
              <a:tr h="147568">
                <a:tc>
                  <a:txBody>
                    <a:bodyPr/>
                    <a:lstStyle/>
                    <a:p>
                      <a:pPr algn="l" fontAlgn="b"/>
                      <a:r>
                        <a:rPr lang="da-DK" sz="900" b="0" i="0" u="none" strike="noStrike">
                          <a:solidFill>
                            <a:srgbClr val="000000"/>
                          </a:solidFill>
                          <a:effectLst/>
                          <a:latin typeface="Calibri" panose="020F0502020204030204" pitchFamily="34" charset="0"/>
                        </a:rPr>
                        <a:t>System.Net.HttpWebRequest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3626018069"/>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Microsoft.Dynamics.Nav.Exchange.IEmailFolder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3194033236"/>
                  </a:ext>
                </a:extLst>
              </a:tr>
              <a:tr h="147568">
                <a:tc>
                  <a:txBody>
                    <a:bodyPr/>
                    <a:lstStyle/>
                    <a:p>
                      <a:pPr algn="l" fontAlgn="b"/>
                      <a:r>
                        <a:rPr lang="da-DK" sz="900" b="0" i="0" u="none" strike="noStrike">
                          <a:solidFill>
                            <a:srgbClr val="000000"/>
                          </a:solidFill>
                          <a:effectLst/>
                          <a:latin typeface="Calibri" panose="020F0502020204030204" pitchFamily="34" charset="0"/>
                        </a:rPr>
                        <a:t>DocumentFormat.OpenXml.UInt32Value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3588720309"/>
                  </a:ext>
                </a:extLst>
              </a:tr>
              <a:tr h="147568">
                <a:tc>
                  <a:txBody>
                    <a:bodyPr/>
                    <a:lstStyle/>
                    <a:p>
                      <a:pPr algn="l" fontAlgn="b"/>
                      <a:r>
                        <a:rPr lang="da-DK" sz="900" b="0" i="0" u="none" strike="noStrike">
                          <a:solidFill>
                            <a:srgbClr val="000000"/>
                          </a:solidFill>
                          <a:effectLst/>
                          <a:latin typeface="Calibri" panose="020F0502020204030204" pitchFamily="34" charset="0"/>
                        </a:rPr>
                        <a:t>DocumentFormat.OpenXml.BooleanValue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4</a:t>
                      </a:r>
                    </a:p>
                  </a:txBody>
                  <a:tcPr marL="5089" marR="5089" marT="5089" marB="0" anchor="b">
                    <a:lnL>
                      <a:noFill/>
                    </a:lnL>
                    <a:lnR>
                      <a:noFill/>
                    </a:lnR>
                    <a:lnT>
                      <a:noFill/>
                    </a:lnT>
                    <a:lnB>
                      <a:noFill/>
                    </a:lnB>
                  </a:tcPr>
                </a:tc>
                <a:extLst>
                  <a:ext uri="{0D108BD9-81ED-4DB2-BD59-A6C34878D82A}">
                    <a16:rowId xmlns:a16="http://schemas.microsoft.com/office/drawing/2014/main" val="4105383465"/>
                  </a:ext>
                </a:extLst>
              </a:tr>
              <a:tr h="147568">
                <a:tc>
                  <a:txBody>
                    <a:bodyPr/>
                    <a:lstStyle/>
                    <a:p>
                      <a:pPr algn="l" fontAlgn="b"/>
                      <a:r>
                        <a:rPr lang="da-DK" sz="900" b="0" i="0" u="none" strike="noStrike">
                          <a:solidFill>
                            <a:srgbClr val="000000"/>
                          </a:solidFill>
                          <a:effectLst/>
                          <a:latin typeface="Calibri" panose="020F0502020204030204" pitchFamily="34" charset="0"/>
                        </a:rPr>
                        <a:t>Microsoft.Office.Interop.Excel.ApplicationClass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10810899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Microsoft.Dynamics.Nav.Integration.Office.Excel.ExcelHelper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878233971"/>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Microsoft.Dynamics.Nav.OpenXml.Spreadsheet.CellDecorator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170786245"/>
                  </a:ext>
                </a:extLst>
              </a:tr>
              <a:tr h="147568">
                <a:tc>
                  <a:txBody>
                    <a:bodyPr/>
                    <a:lstStyle/>
                    <a:p>
                      <a:pPr algn="l" fontAlgn="b"/>
                      <a:r>
                        <a:rPr lang="da-DK" sz="900" b="0" i="0" u="none" strike="noStrike">
                          <a:solidFill>
                            <a:srgbClr val="000000"/>
                          </a:solidFill>
                          <a:effectLst/>
                          <a:latin typeface="Calibri" panose="020F0502020204030204" pitchFamily="34" charset="0"/>
                        </a:rPr>
                        <a:t>System.Data.DataTable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17845803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Microsoft.Dynamics.Nav.Client.BusinessChart.DataMeasureType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915441964"/>
                  </a:ext>
                </a:extLst>
              </a:tr>
              <a:tr h="147568">
                <a:tc>
                  <a:txBody>
                    <a:bodyPr/>
                    <a:lstStyle/>
                    <a:p>
                      <a:pPr algn="l" fontAlgn="b"/>
                      <a:r>
                        <a:rPr lang="da-DK" sz="900" b="0" i="0" u="none" strike="noStrike">
                          <a:solidFill>
                            <a:srgbClr val="000000"/>
                          </a:solidFill>
                          <a:effectLst/>
                          <a:latin typeface="Calibri" panose="020F0502020204030204" pitchFamily="34" charset="0"/>
                        </a:rPr>
                        <a:t>System.Text.RegularExpressions.RegexOptions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270542923"/>
                  </a:ext>
                </a:extLst>
              </a:tr>
              <a:tr h="147568">
                <a:tc>
                  <a:txBody>
                    <a:bodyPr/>
                    <a:lstStyle/>
                    <a:p>
                      <a:pPr algn="l" fontAlgn="b"/>
                      <a:r>
                        <a:rPr lang="da-DK" sz="900" b="0" i="0" u="none" strike="noStrike">
                          <a:solidFill>
                            <a:srgbClr val="000000"/>
                          </a:solidFill>
                          <a:effectLst/>
                          <a:latin typeface="Calibri" panose="020F0502020204030204" pitchFamily="34" charset="0"/>
                        </a:rPr>
                        <a:t>System.Globalization.DateTimeStyles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2929888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Microsoft.Dynamics.Nav.DocumentReport.RdlcReportManager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788443143"/>
                  </a:ext>
                </a:extLst>
              </a:tr>
              <a:tr h="147568">
                <a:tc>
                  <a:txBody>
                    <a:bodyPr/>
                    <a:lstStyle/>
                    <a:p>
                      <a:pPr algn="l" fontAlgn="b"/>
                      <a:r>
                        <a:rPr lang="da-DK" sz="900" b="0" i="0" u="none" strike="noStrike">
                          <a:solidFill>
                            <a:srgbClr val="000000"/>
                          </a:solidFill>
                          <a:effectLst/>
                          <a:latin typeface="Calibri" panose="020F0502020204030204" pitchFamily="34" charset="0"/>
                        </a:rPr>
                        <a:t>System.IO.Directory</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934027022"/>
                  </a:ext>
                </a:extLst>
              </a:tr>
              <a:tr h="147568">
                <a:tc>
                  <a:txBody>
                    <a:bodyPr/>
                    <a:lstStyle/>
                    <a:p>
                      <a:pPr algn="l" fontAlgn="b"/>
                      <a:r>
                        <a:rPr lang="da-DK" sz="900" b="0" i="0" u="none" strike="noStrike">
                          <a:solidFill>
                            <a:srgbClr val="000000"/>
                          </a:solidFill>
                          <a:effectLst/>
                          <a:latin typeface="Calibri" panose="020F0502020204030204" pitchFamily="34" charset="0"/>
                        </a:rPr>
                        <a:t>System.Windows.Forms.FolderBrowserDialog</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4163434175"/>
                  </a:ext>
                </a:extLst>
              </a:tr>
              <a:tr h="147568">
                <a:tc>
                  <a:txBody>
                    <a:bodyPr/>
                    <a:lstStyle/>
                    <a:p>
                      <a:pPr algn="l" fontAlgn="b"/>
                      <a:r>
                        <a:rPr lang="da-DK" sz="900" b="0" i="0" u="none" strike="noStrike">
                          <a:solidFill>
                            <a:srgbClr val="000000"/>
                          </a:solidFill>
                          <a:effectLst/>
                          <a:latin typeface="Calibri" panose="020F0502020204030204" pitchFamily="34" charset="0"/>
                        </a:rPr>
                        <a:t>System.IO.StreamReader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938400576"/>
                  </a:ext>
                </a:extLst>
              </a:tr>
              <a:tr h="147568">
                <a:tc>
                  <a:txBody>
                    <a:bodyPr/>
                    <a:lstStyle/>
                    <a:p>
                      <a:pPr algn="l" fontAlgn="b"/>
                      <a:r>
                        <a:rPr lang="da-DK" sz="900" b="0" i="0" u="none" strike="noStrike">
                          <a:solidFill>
                            <a:srgbClr val="000000"/>
                          </a:solidFill>
                          <a:effectLst/>
                          <a:latin typeface="Calibri" panose="020F0502020204030204" pitchFamily="34" charset="0"/>
                        </a:rPr>
                        <a:t>System.IO.FileMode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396880712"/>
                  </a:ext>
                </a:extLst>
              </a:tr>
              <a:tr h="147568">
                <a:tc>
                  <a:txBody>
                    <a:bodyPr/>
                    <a:lstStyle/>
                    <a:p>
                      <a:pPr algn="l" fontAlgn="b"/>
                      <a:r>
                        <a:rPr lang="da-DK" sz="900" b="0" i="0" u="none" strike="noStrike">
                          <a:solidFill>
                            <a:srgbClr val="000000"/>
                          </a:solidFill>
                          <a:effectLst/>
                          <a:latin typeface="Calibri" panose="020F0502020204030204" pitchFamily="34" charset="0"/>
                        </a:rPr>
                        <a:t>System.Text.UTF8Encoding</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4259676561"/>
                  </a:ext>
                </a:extLst>
              </a:tr>
              <a:tr h="147568">
                <a:tc>
                  <a:txBody>
                    <a:bodyPr/>
                    <a:lstStyle/>
                    <a:p>
                      <a:pPr algn="l" fontAlgn="b"/>
                      <a:r>
                        <a:rPr lang="da-DK" sz="900" b="0" i="0" u="none" strike="noStrike">
                          <a:solidFill>
                            <a:srgbClr val="000000"/>
                          </a:solidFill>
                          <a:effectLst/>
                          <a:latin typeface="Calibri" panose="020F0502020204030204" pitchFamily="34" charset="0"/>
                        </a:rPr>
                        <a:t>System.Web.HttpUtility</a:t>
                      </a:r>
                    </a:p>
                  </a:txBody>
                  <a:tcPr marL="5089" marR="5089" marT="5089" marB="0" anchor="b">
                    <a:lnL>
                      <a:noFill/>
                    </a:lnL>
                    <a:lnR>
                      <a:noFill/>
                    </a:lnR>
                    <a:lnT>
                      <a:noFill/>
                    </a:lnT>
                    <a:lnB>
                      <a:noFill/>
                    </a:lnB>
                  </a:tcPr>
                </a:tc>
                <a:tc>
                  <a:txBody>
                    <a:bodyPr/>
                    <a:lstStyle/>
                    <a:p>
                      <a:pPr algn="r" fontAlgn="b"/>
                      <a:r>
                        <a:rPr lang="da-DK" sz="900" b="0" i="0" u="none" strike="noStrike" dirty="0">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23431753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75996297"/>
              </p:ext>
            </p:extLst>
          </p:nvPr>
        </p:nvGraphicFramePr>
        <p:xfrm>
          <a:off x="4503997" y="1024750"/>
          <a:ext cx="4182803" cy="3394064"/>
        </p:xfrm>
        <a:graphic>
          <a:graphicData uri="http://schemas.openxmlformats.org/drawingml/2006/table">
            <a:tbl>
              <a:tblPr/>
              <a:tblGrid>
                <a:gridCol w="3694300">
                  <a:extLst>
                    <a:ext uri="{9D8B030D-6E8A-4147-A177-3AD203B41FA5}">
                      <a16:colId xmlns:a16="http://schemas.microsoft.com/office/drawing/2014/main" val="1555866498"/>
                    </a:ext>
                  </a:extLst>
                </a:gridCol>
                <a:gridCol w="488503">
                  <a:extLst>
                    <a:ext uri="{9D8B030D-6E8A-4147-A177-3AD203B41FA5}">
                      <a16:colId xmlns:a16="http://schemas.microsoft.com/office/drawing/2014/main" val="1035647239"/>
                    </a:ext>
                  </a:extLst>
                </a:gridCol>
              </a:tblGrid>
              <a:tr h="147568">
                <a:tc>
                  <a:txBody>
                    <a:bodyPr/>
                    <a:lstStyle/>
                    <a:p>
                      <a:pPr algn="l" fontAlgn="b"/>
                      <a:r>
                        <a:rPr lang="da-DK" sz="900" b="0" i="0" u="none" strike="noStrike">
                          <a:solidFill>
                            <a:srgbClr val="000000"/>
                          </a:solidFill>
                          <a:effectLst/>
                          <a:latin typeface="Calibri" panose="020F0502020204030204" pitchFamily="34" charset="0"/>
                        </a:rPr>
                        <a:t>Microsoft.Dynamics.Nav.DynamicsOnline.Types.ITransactionResult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192546204"/>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Microsoft.Dynamics.Nav.DynamicsOnline.UserManagement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840373952"/>
                  </a:ext>
                </a:extLst>
              </a:tr>
              <a:tr h="147568">
                <a:tc>
                  <a:txBody>
                    <a:bodyPr/>
                    <a:lstStyle/>
                    <a:p>
                      <a:pPr algn="l" fontAlgn="b"/>
                      <a:r>
                        <a:rPr lang="da-DK" sz="900" b="0" i="0" u="none" strike="noStrike">
                          <a:solidFill>
                            <a:srgbClr val="000000"/>
                          </a:solidFill>
                          <a:effectLst/>
                          <a:latin typeface="Calibri" panose="020F0502020204030204" pitchFamily="34" charset="0"/>
                        </a:rPr>
                        <a:t>System.Xml.XmlNodeType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868002040"/>
                  </a:ext>
                </a:extLst>
              </a:tr>
              <a:tr h="147568">
                <a:tc>
                  <a:txBody>
                    <a:bodyPr/>
                    <a:lstStyle/>
                    <a:p>
                      <a:pPr algn="l" fontAlgn="b"/>
                      <a:r>
                        <a:rPr lang="da-DK" sz="900" b="0" i="0" u="none" strike="noStrike">
                          <a:solidFill>
                            <a:srgbClr val="000000"/>
                          </a:solidFill>
                          <a:effectLst/>
                          <a:latin typeface="Calibri" panose="020F0502020204030204" pitchFamily="34" charset="0"/>
                        </a:rPr>
                        <a:t>System.Net.HttpWebResponse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726288127"/>
                  </a:ext>
                </a:extLst>
              </a:tr>
              <a:tr h="147568">
                <a:tc>
                  <a:txBody>
                    <a:bodyPr/>
                    <a:lstStyle/>
                    <a:p>
                      <a:pPr algn="l" fontAlgn="b"/>
                      <a:r>
                        <a:rPr lang="da-DK" sz="900" b="0" i="0" u="none" strike="noStrike">
                          <a:solidFill>
                            <a:srgbClr val="000000"/>
                          </a:solidFill>
                          <a:effectLst/>
                          <a:latin typeface="Calibri" panose="020F0502020204030204" pitchFamily="34" charset="0"/>
                        </a:rPr>
                        <a:t>System.Net.WebException</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100745475"/>
                  </a:ext>
                </a:extLst>
              </a:tr>
              <a:tr h="147568">
                <a:tc>
                  <a:txBody>
                    <a:bodyPr/>
                    <a:lstStyle/>
                    <a:p>
                      <a:pPr algn="l" fontAlgn="b"/>
                      <a:r>
                        <a:rPr lang="da-DK" sz="900" b="0" i="0" u="none" strike="noStrike">
                          <a:solidFill>
                            <a:srgbClr val="000000"/>
                          </a:solidFill>
                          <a:effectLst/>
                          <a:latin typeface="Calibri" panose="020F0502020204030204" pitchFamily="34" charset="0"/>
                        </a:rPr>
                        <a:t>System.Net.Cookie</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641577562"/>
                  </a:ext>
                </a:extLst>
              </a:tr>
              <a:tr h="147568">
                <a:tc>
                  <a:txBody>
                    <a:bodyPr/>
                    <a:lstStyle/>
                    <a:p>
                      <a:pPr algn="l" fontAlgn="b"/>
                      <a:r>
                        <a:rPr lang="da-DK" sz="900" b="0" i="0" u="none" strike="noStrike">
                          <a:solidFill>
                            <a:srgbClr val="000000"/>
                          </a:solidFill>
                          <a:effectLst/>
                          <a:latin typeface="Calibri" panose="020F0502020204030204" pitchFamily="34" charset="0"/>
                        </a:rPr>
                        <a:t>System.UriKind</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546567297"/>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Microsoft.Dynamics.Nav.Integration.Office.Word.WordHelper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885276585"/>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Microsoft.Dynamics.Nav.Exchange.IEmailAddress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1783422425"/>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Microsoft.Dynamics.Nav.Exchange.ExchangeServiceWrapper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902362271"/>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Microsoft.Dynamics.Nav.Exchange.ServiceWrapperFactory</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840667468"/>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Microsoft.Dynamics.Nav.Timer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974178862"/>
                  </a:ext>
                </a:extLst>
              </a:tr>
              <a:tr h="147568">
                <a:tc>
                  <a:txBody>
                    <a:bodyPr/>
                    <a:lstStyle/>
                    <a:p>
                      <a:pPr algn="l" fontAlgn="b"/>
                      <a:r>
                        <a:rPr lang="da-DK" sz="900" b="0" i="0" u="none" strike="noStrike">
                          <a:solidFill>
                            <a:srgbClr val="000000"/>
                          </a:solidFill>
                          <a:effectLst/>
                          <a:latin typeface="Calibri" panose="020F0502020204030204" pitchFamily="34" charset="0"/>
                        </a:rPr>
                        <a:t>DocumentFormat.OpenXml.Packaging.WorkbookPart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816847922"/>
                  </a:ext>
                </a:extLst>
              </a:tr>
              <a:tr h="147568">
                <a:tc>
                  <a:txBody>
                    <a:bodyPr/>
                    <a:lstStyle/>
                    <a:p>
                      <a:pPr algn="l" fontAlgn="b"/>
                      <a:r>
                        <a:rPr lang="da-DK" sz="900" b="0" i="0" u="none" strike="noStrike">
                          <a:solidFill>
                            <a:srgbClr val="000000"/>
                          </a:solidFill>
                          <a:effectLst/>
                          <a:latin typeface="Calibri" panose="020F0502020204030204" pitchFamily="34" charset="0"/>
                        </a:rPr>
                        <a:t>DocumentFormat.OpenXml.Packaging.VmlDrawingPart</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2323622009"/>
                  </a:ext>
                </a:extLst>
              </a:tr>
              <a:tr h="147568">
                <a:tc>
                  <a:txBody>
                    <a:bodyPr/>
                    <a:lstStyle/>
                    <a:p>
                      <a:pPr algn="l" fontAlgn="b"/>
                      <a:r>
                        <a:rPr lang="da-DK" sz="900" b="0" i="0" u="none" strike="noStrike">
                          <a:solidFill>
                            <a:srgbClr val="000000"/>
                          </a:solidFill>
                          <a:effectLst/>
                          <a:latin typeface="Calibri" panose="020F0502020204030204" pitchFamily="34" charset="0"/>
                        </a:rPr>
                        <a:t>DocumentFormat.OpenXml.Spreadsheet.Comments</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809491133"/>
                  </a:ext>
                </a:extLst>
              </a:tr>
              <a:tr h="147568">
                <a:tc>
                  <a:txBody>
                    <a:bodyPr/>
                    <a:lstStyle/>
                    <a:p>
                      <a:pPr algn="l" fontAlgn="b"/>
                      <a:r>
                        <a:rPr lang="da-DK" sz="900" b="0" i="0" u="none" strike="noStrike">
                          <a:solidFill>
                            <a:srgbClr val="000000"/>
                          </a:solidFill>
                          <a:effectLst/>
                          <a:latin typeface="Calibri" panose="020F0502020204030204" pitchFamily="34" charset="0"/>
                        </a:rPr>
                        <a:t>System.Collections.Specialized.StringCollection</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4092932241"/>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Microsoft.Dynamics.Nav.NavDocumentService.NavDocumentServiceHelper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281806555"/>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Microsoft.Dynamics.Nav.DocumentReport.ReportUpgradeCollection</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3</a:t>
                      </a:r>
                    </a:p>
                  </a:txBody>
                  <a:tcPr marL="5089" marR="5089" marT="5089" marB="0" anchor="b">
                    <a:lnL>
                      <a:noFill/>
                    </a:lnL>
                    <a:lnR>
                      <a:noFill/>
                    </a:lnR>
                    <a:lnT>
                      <a:noFill/>
                    </a:lnT>
                    <a:lnB>
                      <a:noFill/>
                    </a:lnB>
                  </a:tcPr>
                </a:tc>
                <a:extLst>
                  <a:ext uri="{0D108BD9-81ED-4DB2-BD59-A6C34878D82A}">
                    <a16:rowId xmlns:a16="http://schemas.microsoft.com/office/drawing/2014/main" val="344539868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Microsoft.Dynamics.Nav.OpenXml.Spreadsheet.WorkbookReader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a:t>
                      </a:r>
                    </a:p>
                  </a:txBody>
                  <a:tcPr marL="5089" marR="5089" marT="5089" marB="0" anchor="b">
                    <a:lnL>
                      <a:noFill/>
                    </a:lnL>
                    <a:lnR>
                      <a:noFill/>
                    </a:lnR>
                    <a:lnT>
                      <a:noFill/>
                    </a:lnT>
                    <a:lnB>
                      <a:noFill/>
                    </a:lnB>
                  </a:tcPr>
                </a:tc>
                <a:extLst>
                  <a:ext uri="{0D108BD9-81ED-4DB2-BD59-A6C34878D82A}">
                    <a16:rowId xmlns:a16="http://schemas.microsoft.com/office/drawing/2014/main" val="3269757630"/>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Microsoft.Dynamics.Nav.OpenXml.Spreadsheet.WorksheetReader</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a:t>
                      </a:r>
                    </a:p>
                  </a:txBody>
                  <a:tcPr marL="5089" marR="5089" marT="5089" marB="0" anchor="b">
                    <a:lnL>
                      <a:noFill/>
                    </a:lnL>
                    <a:lnR>
                      <a:noFill/>
                    </a:lnR>
                    <a:lnT>
                      <a:noFill/>
                    </a:lnT>
                    <a:lnB>
                      <a:noFill/>
                    </a:lnB>
                  </a:tcPr>
                </a:tc>
                <a:extLst>
                  <a:ext uri="{0D108BD9-81ED-4DB2-BD59-A6C34878D82A}">
                    <a16:rowId xmlns:a16="http://schemas.microsoft.com/office/drawing/2014/main" val="1396820893"/>
                  </a:ext>
                </a:extLst>
              </a:tr>
              <a:tr h="147568">
                <a:tc>
                  <a:txBody>
                    <a:bodyPr/>
                    <a:lstStyle/>
                    <a:p>
                      <a:pPr algn="l" fontAlgn="b"/>
                      <a:r>
                        <a:rPr lang="da-DK" sz="900" b="0" i="0" u="none" strike="noStrike">
                          <a:solidFill>
                            <a:srgbClr val="000000"/>
                          </a:solidFill>
                          <a:effectLst/>
                          <a:latin typeface="Calibri" panose="020F0502020204030204" pitchFamily="34" charset="0"/>
                        </a:rPr>
                        <a:t>Microsoft.Dynamics.Nav.OpenXml.Spreadsheet.CellData</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a:t>
                      </a:r>
                    </a:p>
                  </a:txBody>
                  <a:tcPr marL="5089" marR="5089" marT="5089" marB="0" anchor="b">
                    <a:lnL>
                      <a:noFill/>
                    </a:lnL>
                    <a:lnR>
                      <a:noFill/>
                    </a:lnR>
                    <a:lnT>
                      <a:noFill/>
                    </a:lnT>
                    <a:lnB>
                      <a:noFill/>
                    </a:lnB>
                  </a:tcPr>
                </a:tc>
                <a:extLst>
                  <a:ext uri="{0D108BD9-81ED-4DB2-BD59-A6C34878D82A}">
                    <a16:rowId xmlns:a16="http://schemas.microsoft.com/office/drawing/2014/main" val="2242315940"/>
                  </a:ext>
                </a:extLst>
              </a:tr>
              <a:tr h="147568">
                <a:tc>
                  <a:txBody>
                    <a:bodyPr/>
                    <a:lstStyle/>
                    <a:p>
                      <a:pPr algn="l" fontAlgn="b"/>
                      <a:r>
                        <a:rPr lang="da-DK" sz="900" b="0" i="0" u="none" strike="noStrike">
                          <a:solidFill>
                            <a:srgbClr val="000000"/>
                          </a:solidFill>
                          <a:effectLst/>
                          <a:latin typeface="Calibri" panose="020F0502020204030204" pitchFamily="34" charset="0"/>
                        </a:rPr>
                        <a:t>System.IO.Path</a:t>
                      </a:r>
                    </a:p>
                  </a:txBody>
                  <a:tcPr marL="5089" marR="5089" marT="5089" marB="0" anchor="b">
                    <a:lnL>
                      <a:noFill/>
                    </a:lnL>
                    <a:lnR>
                      <a:noFill/>
                    </a:lnR>
                    <a:lnT>
                      <a:noFill/>
                    </a:lnT>
                    <a:lnB>
                      <a:noFill/>
                    </a:lnB>
                  </a:tcPr>
                </a:tc>
                <a:tc>
                  <a:txBody>
                    <a:bodyPr/>
                    <a:lstStyle/>
                    <a:p>
                      <a:pPr algn="r" fontAlgn="b"/>
                      <a:r>
                        <a:rPr lang="da-DK" sz="900" b="0" i="0" u="none" strike="noStrike">
                          <a:solidFill>
                            <a:srgbClr val="000000"/>
                          </a:solidFill>
                          <a:effectLst/>
                          <a:latin typeface="Calibri" panose="020F0502020204030204" pitchFamily="34" charset="0"/>
                        </a:rPr>
                        <a:t>2</a:t>
                      </a:r>
                    </a:p>
                  </a:txBody>
                  <a:tcPr marL="5089" marR="5089" marT="5089" marB="0" anchor="b">
                    <a:lnL>
                      <a:noFill/>
                    </a:lnL>
                    <a:lnR>
                      <a:noFill/>
                    </a:lnR>
                    <a:lnT>
                      <a:noFill/>
                    </a:lnT>
                    <a:lnB>
                      <a:noFill/>
                    </a:lnB>
                  </a:tcPr>
                </a:tc>
                <a:extLst>
                  <a:ext uri="{0D108BD9-81ED-4DB2-BD59-A6C34878D82A}">
                    <a16:rowId xmlns:a16="http://schemas.microsoft.com/office/drawing/2014/main" val="1839017110"/>
                  </a:ext>
                </a:extLst>
              </a:tr>
              <a:tr h="147568">
                <a:tc>
                  <a:txBody>
                    <a:bodyPr/>
                    <a:lstStyle/>
                    <a:p>
                      <a:pPr algn="l" fontAlgn="b"/>
                      <a:r>
                        <a:rPr lang="da-DK" sz="900" b="0" i="0" u="none" strike="noStrike">
                          <a:solidFill>
                            <a:srgbClr val="000000"/>
                          </a:solidFill>
                          <a:effectLst/>
                          <a:latin typeface="Calibri" panose="020F0502020204030204" pitchFamily="34" charset="0"/>
                        </a:rPr>
                        <a:t>System.DateTimeKind</a:t>
                      </a:r>
                    </a:p>
                  </a:txBody>
                  <a:tcPr marL="5089" marR="5089" marT="5089" marB="0" anchor="b">
                    <a:lnL>
                      <a:noFill/>
                    </a:lnL>
                    <a:lnR>
                      <a:noFill/>
                    </a:lnR>
                    <a:lnT>
                      <a:noFill/>
                    </a:lnT>
                    <a:lnB>
                      <a:noFill/>
                    </a:lnB>
                  </a:tcPr>
                </a:tc>
                <a:tc>
                  <a:txBody>
                    <a:bodyPr/>
                    <a:lstStyle/>
                    <a:p>
                      <a:pPr algn="r" fontAlgn="b"/>
                      <a:r>
                        <a:rPr lang="da-DK" sz="900" b="0" i="0" u="none" strike="noStrike" dirty="0">
                          <a:solidFill>
                            <a:srgbClr val="000000"/>
                          </a:solidFill>
                          <a:effectLst/>
                          <a:latin typeface="Calibri" panose="020F0502020204030204" pitchFamily="34" charset="0"/>
                        </a:rPr>
                        <a:t>2</a:t>
                      </a:r>
                    </a:p>
                  </a:txBody>
                  <a:tcPr marL="5089" marR="5089" marT="5089" marB="0" anchor="b">
                    <a:lnL>
                      <a:noFill/>
                    </a:lnL>
                    <a:lnR>
                      <a:noFill/>
                    </a:lnR>
                    <a:lnT>
                      <a:noFill/>
                    </a:lnT>
                    <a:lnB>
                      <a:noFill/>
                    </a:lnB>
                  </a:tcPr>
                </a:tc>
                <a:extLst>
                  <a:ext uri="{0D108BD9-81ED-4DB2-BD59-A6C34878D82A}">
                    <a16:rowId xmlns:a16="http://schemas.microsoft.com/office/drawing/2014/main" val="644675093"/>
                  </a:ext>
                </a:extLst>
              </a:tr>
            </a:tbl>
          </a:graphicData>
        </a:graphic>
      </p:graphicFrame>
    </p:spTree>
    <p:extLst>
      <p:ext uri="{BB962C8B-B14F-4D97-AF65-F5344CB8AC3E}">
        <p14:creationId xmlns:p14="http://schemas.microsoft.com/office/powerpoint/2010/main" val="31438075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System.text.encoding</a:t>
            </a:r>
            <a:endParaRPr lang="da-DK" dirty="0"/>
          </a:p>
        </p:txBody>
      </p:sp>
      <p:sp>
        <p:nvSpPr>
          <p:cNvPr id="3" name="Content Placeholder 2"/>
          <p:cNvSpPr>
            <a:spLocks noGrp="1"/>
          </p:cNvSpPr>
          <p:nvPr>
            <p:ph sz="half" idx="1"/>
          </p:nvPr>
        </p:nvSpPr>
        <p:spPr>
          <a:xfrm>
            <a:off x="457200" y="1245024"/>
            <a:ext cx="8229600" cy="1860126"/>
          </a:xfrm>
        </p:spPr>
        <p:txBody>
          <a:bodyPr/>
          <a:lstStyle/>
          <a:p>
            <a:r>
              <a:rPr lang="da-DK" dirty="0" smtClean="0"/>
              <a:t>This slide </a:t>
            </a:r>
            <a:r>
              <a:rPr lang="da-DK" dirty="0" err="1" smtClean="0"/>
              <a:t>used</a:t>
            </a:r>
            <a:r>
              <a:rPr lang="da-DK" dirty="0" smtClean="0"/>
              <a:t> to host a </a:t>
            </a:r>
            <a:r>
              <a:rPr lang="da-DK" dirty="0" err="1" smtClean="0"/>
              <a:t>really</a:t>
            </a:r>
            <a:r>
              <a:rPr lang="da-DK" dirty="0" smtClean="0"/>
              <a:t> </a:t>
            </a:r>
            <a:r>
              <a:rPr lang="da-DK" dirty="0" err="1" smtClean="0"/>
              <a:t>clever</a:t>
            </a:r>
            <a:r>
              <a:rPr lang="da-DK" dirty="0" smtClean="0"/>
              <a:t> trick – </a:t>
            </a:r>
            <a:r>
              <a:rPr lang="da-DK" dirty="0" err="1" smtClean="0"/>
              <a:t>then</a:t>
            </a:r>
            <a:r>
              <a:rPr lang="da-DK" dirty="0" smtClean="0"/>
              <a:t> NAV2016 </a:t>
            </a:r>
            <a:r>
              <a:rPr lang="da-DK" dirty="0" err="1" smtClean="0"/>
              <a:t>came</a:t>
            </a:r>
            <a:r>
              <a:rPr lang="da-DK" dirty="0" smtClean="0"/>
              <a:t> </a:t>
            </a:r>
            <a:r>
              <a:rPr lang="da-DK" dirty="0" err="1" smtClean="0"/>
              <a:t>along</a:t>
            </a:r>
            <a:r>
              <a:rPr lang="da-DK" dirty="0" smtClean="0"/>
              <a:t> and </a:t>
            </a:r>
            <a:r>
              <a:rPr lang="da-DK" dirty="0" err="1" smtClean="0"/>
              <a:t>added</a:t>
            </a:r>
            <a:r>
              <a:rPr lang="da-DK" dirty="0" smtClean="0"/>
              <a:t> the feature to </a:t>
            </a:r>
            <a:r>
              <a:rPr lang="da-DK" dirty="0" smtClean="0"/>
              <a:t>standard NAV </a:t>
            </a:r>
            <a:r>
              <a:rPr lang="da-DK" dirty="0" err="1" smtClean="0"/>
              <a:t>streams</a:t>
            </a:r>
            <a:r>
              <a:rPr lang="da-DK" dirty="0" smtClean="0"/>
              <a:t> </a:t>
            </a:r>
            <a:r>
              <a:rPr lang="da-DK" dirty="0" smtClean="0">
                <a:sym typeface="Wingdings" panose="05000000000000000000" pitchFamily="2" charset="2"/>
              </a:rPr>
              <a:t></a:t>
            </a:r>
          </a:p>
          <a:p>
            <a:endParaRPr lang="da-DK" dirty="0">
              <a:sym typeface="Wingdings" panose="05000000000000000000" pitchFamily="2" charset="2"/>
            </a:endParaRPr>
          </a:p>
          <a:p>
            <a:r>
              <a:rPr lang="da-DK" dirty="0" smtClean="0">
                <a:sym typeface="Wingdings" panose="05000000000000000000" pitchFamily="2" charset="2"/>
              </a:rPr>
              <a:t>But in case of NAV2013-2015 – </a:t>
            </a:r>
            <a:r>
              <a:rPr lang="da-DK" dirty="0" err="1" smtClean="0">
                <a:sym typeface="Wingdings" panose="05000000000000000000" pitchFamily="2" charset="2"/>
              </a:rPr>
              <a:t>this</a:t>
            </a:r>
            <a:r>
              <a:rPr lang="da-DK" dirty="0" smtClean="0">
                <a:sym typeface="Wingdings" panose="05000000000000000000" pitchFamily="2" charset="2"/>
              </a:rPr>
              <a:t> trick is still valid.</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55</a:t>
            </a:fld>
            <a:endParaRPr lang="en-US"/>
          </a:p>
        </p:txBody>
      </p:sp>
      <p:pic>
        <p:nvPicPr>
          <p:cNvPr id="6" name="Picture 5"/>
          <p:cNvPicPr>
            <a:picLocks noChangeAspect="1"/>
          </p:cNvPicPr>
          <p:nvPr/>
        </p:nvPicPr>
        <p:blipFill>
          <a:blip r:embed="rId2"/>
          <a:stretch>
            <a:fillRect/>
          </a:stretch>
        </p:blipFill>
        <p:spPr>
          <a:xfrm>
            <a:off x="381000" y="3577739"/>
            <a:ext cx="7820025" cy="762000"/>
          </a:xfrm>
          <a:prstGeom prst="rect">
            <a:avLst/>
          </a:prstGeom>
        </p:spPr>
      </p:pic>
    </p:spTree>
    <p:extLst>
      <p:ext uri="{BB962C8B-B14F-4D97-AF65-F5344CB8AC3E}">
        <p14:creationId xmlns:p14="http://schemas.microsoft.com/office/powerpoint/2010/main" val="26109708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CultureInfo</a:t>
            </a:r>
            <a:endParaRPr lang="da-DK" dirty="0"/>
          </a:p>
        </p:txBody>
      </p:sp>
      <p:pic>
        <p:nvPicPr>
          <p:cNvPr id="5" name="Picture 4"/>
          <p:cNvPicPr>
            <a:picLocks noChangeAspect="1"/>
          </p:cNvPicPr>
          <p:nvPr/>
        </p:nvPicPr>
        <p:blipFill>
          <a:blip r:embed="rId2"/>
          <a:stretch>
            <a:fillRect/>
          </a:stretch>
        </p:blipFill>
        <p:spPr>
          <a:xfrm>
            <a:off x="381000" y="2952750"/>
            <a:ext cx="8201025" cy="1343025"/>
          </a:xfrm>
          <a:prstGeom prst="rect">
            <a:avLst/>
          </a:prstGeom>
        </p:spPr>
      </p:pic>
      <p:sp>
        <p:nvSpPr>
          <p:cNvPr id="6" name="Content Placeholder 2"/>
          <p:cNvSpPr>
            <a:spLocks noGrp="1"/>
          </p:cNvSpPr>
          <p:nvPr>
            <p:ph sz="half" idx="1"/>
          </p:nvPr>
        </p:nvSpPr>
        <p:spPr>
          <a:xfrm>
            <a:off x="457200" y="1245024"/>
            <a:ext cx="8229600" cy="1707726"/>
          </a:xfrm>
        </p:spPr>
        <p:txBody>
          <a:bodyPr/>
          <a:lstStyle/>
          <a:p>
            <a:pPr marL="0" indent="0">
              <a:buNone/>
            </a:pPr>
            <a:r>
              <a:rPr lang="da-DK" dirty="0" err="1" smtClean="0"/>
              <a:t>Get</a:t>
            </a:r>
            <a:r>
              <a:rPr lang="da-DK" dirty="0" smtClean="0"/>
              <a:t> </a:t>
            </a:r>
            <a:r>
              <a:rPr lang="da-DK" dirty="0" err="1" smtClean="0"/>
              <a:t>access</a:t>
            </a:r>
            <a:r>
              <a:rPr lang="da-DK" dirty="0" smtClean="0"/>
              <a:t> to formatting data as:</a:t>
            </a:r>
          </a:p>
          <a:p>
            <a:r>
              <a:rPr lang="da-DK" dirty="0" smtClean="0"/>
              <a:t>Windows Language</a:t>
            </a:r>
          </a:p>
          <a:p>
            <a:r>
              <a:rPr lang="da-DK" dirty="0" smtClean="0"/>
              <a:t>Invariant</a:t>
            </a:r>
            <a:endParaRPr lang="da-DK" dirty="0"/>
          </a:p>
        </p:txBody>
      </p:sp>
    </p:spTree>
    <p:extLst>
      <p:ext uri="{BB962C8B-B14F-4D97-AF65-F5344CB8AC3E}">
        <p14:creationId xmlns:p14="http://schemas.microsoft.com/office/powerpoint/2010/main" val="131678214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TimeSpan</a:t>
            </a:r>
            <a:r>
              <a:rPr lang="da-DK" dirty="0" smtClean="0"/>
              <a:t> Class</a:t>
            </a:r>
            <a:endParaRPr lang="da-DK" dirty="0"/>
          </a:p>
        </p:txBody>
      </p:sp>
      <p:sp>
        <p:nvSpPr>
          <p:cNvPr id="3" name="Content Placeholder 2"/>
          <p:cNvSpPr>
            <a:spLocks noGrp="1"/>
          </p:cNvSpPr>
          <p:nvPr>
            <p:ph sz="half" idx="1"/>
          </p:nvPr>
        </p:nvSpPr>
        <p:spPr>
          <a:xfrm>
            <a:off x="457200" y="1245024"/>
            <a:ext cx="8229600" cy="1707726"/>
          </a:xfrm>
        </p:spPr>
        <p:txBody>
          <a:bodyPr/>
          <a:lstStyle/>
          <a:p>
            <a:r>
              <a:rPr lang="da-DK" dirty="0" err="1" smtClean="0"/>
              <a:t>Convert</a:t>
            </a:r>
            <a:r>
              <a:rPr lang="da-DK" dirty="0" smtClean="0"/>
              <a:t> </a:t>
            </a:r>
            <a:r>
              <a:rPr lang="da-DK" dirty="0" err="1" smtClean="0"/>
              <a:t>between</a:t>
            </a:r>
            <a:r>
              <a:rPr lang="da-DK" dirty="0" smtClean="0"/>
              <a:t> </a:t>
            </a:r>
            <a:r>
              <a:rPr lang="da-DK" dirty="0" err="1" smtClean="0"/>
              <a:t>different</a:t>
            </a:r>
            <a:r>
              <a:rPr lang="da-DK" dirty="0" smtClean="0"/>
              <a:t> time units – Years, </a:t>
            </a:r>
            <a:r>
              <a:rPr lang="da-DK" dirty="0" err="1" smtClean="0"/>
              <a:t>Month</a:t>
            </a:r>
            <a:r>
              <a:rPr lang="da-DK" dirty="0" smtClean="0"/>
              <a:t>, Days, </a:t>
            </a:r>
            <a:r>
              <a:rPr lang="da-DK" dirty="0" err="1" smtClean="0"/>
              <a:t>Hours</a:t>
            </a:r>
            <a:r>
              <a:rPr lang="da-DK" dirty="0" smtClean="0"/>
              <a:t>, Minutes, Seconds, </a:t>
            </a:r>
            <a:r>
              <a:rPr lang="da-DK" dirty="0" err="1" smtClean="0"/>
              <a:t>Miliseconds</a:t>
            </a:r>
            <a:r>
              <a:rPr lang="da-DK" dirty="0" smtClean="0"/>
              <a:t>, </a:t>
            </a:r>
            <a:r>
              <a:rPr lang="da-DK" dirty="0" err="1" smtClean="0"/>
              <a:t>Ticks</a:t>
            </a:r>
            <a:endParaRPr lang="da-DK" dirty="0" smtClean="0"/>
          </a:p>
          <a:p>
            <a:endParaRPr lang="da-DK" dirty="0"/>
          </a:p>
          <a:p>
            <a:pPr marL="0" indent="0">
              <a:buNone/>
            </a:pPr>
            <a:r>
              <a:rPr lang="da-DK" dirty="0" err="1" smtClean="0"/>
              <a:t>Example</a:t>
            </a:r>
            <a:r>
              <a:rPr lang="da-DK" dirty="0" smtClean="0"/>
              <a:t> from page 5540</a:t>
            </a:r>
            <a:endParaRPr lang="da-DK" dirty="0"/>
          </a:p>
        </p:txBody>
      </p:sp>
      <p:pic>
        <p:nvPicPr>
          <p:cNvPr id="5" name="Picture 4"/>
          <p:cNvPicPr>
            <a:picLocks noChangeAspect="1"/>
          </p:cNvPicPr>
          <p:nvPr/>
        </p:nvPicPr>
        <p:blipFill>
          <a:blip r:embed="rId2"/>
          <a:stretch>
            <a:fillRect/>
          </a:stretch>
        </p:blipFill>
        <p:spPr>
          <a:xfrm>
            <a:off x="83344" y="3028950"/>
            <a:ext cx="8977312" cy="1425927"/>
          </a:xfrm>
          <a:prstGeom prst="rect">
            <a:avLst/>
          </a:prstGeom>
        </p:spPr>
      </p:pic>
    </p:spTree>
    <p:extLst>
      <p:ext uri="{BB962C8B-B14F-4D97-AF65-F5344CB8AC3E}">
        <p14:creationId xmlns:p14="http://schemas.microsoft.com/office/powerpoint/2010/main" val="358937933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Enumerator</a:t>
            </a:r>
            <a:endParaRPr lang="da-DK" dirty="0"/>
          </a:p>
        </p:txBody>
      </p:sp>
      <p:sp>
        <p:nvSpPr>
          <p:cNvPr id="3" name="Content Placeholder 2"/>
          <p:cNvSpPr>
            <a:spLocks noGrp="1"/>
          </p:cNvSpPr>
          <p:nvPr>
            <p:ph sz="half" idx="1"/>
          </p:nvPr>
        </p:nvSpPr>
        <p:spPr>
          <a:xfrm>
            <a:off x="457200" y="1245024"/>
            <a:ext cx="4572000" cy="3536526"/>
          </a:xfrm>
        </p:spPr>
        <p:txBody>
          <a:bodyPr/>
          <a:lstStyle/>
          <a:p>
            <a:pPr marL="0" indent="0">
              <a:buNone/>
            </a:pPr>
            <a:r>
              <a:rPr lang="da-DK" dirty="0" smtClean="0"/>
              <a:t>c# </a:t>
            </a:r>
            <a:r>
              <a:rPr lang="da-DK" dirty="0" err="1" smtClean="0"/>
              <a:t>example</a:t>
            </a:r>
            <a:r>
              <a:rPr lang="da-DK" dirty="0" smtClean="0"/>
              <a:t>:</a:t>
            </a:r>
            <a:endParaRPr lang="da-DK" dirty="0" smtClean="0"/>
          </a:p>
          <a:p>
            <a:pPr marL="0" indent="0">
              <a:buNone/>
            </a:pPr>
            <a:r>
              <a:rPr lang="da-DK" dirty="0" err="1" smtClean="0"/>
              <a:t>foreach</a:t>
            </a:r>
            <a:r>
              <a:rPr lang="da-DK" dirty="0" smtClean="0"/>
              <a:t>(var </a:t>
            </a:r>
            <a:r>
              <a:rPr lang="da-DK" dirty="0" err="1" smtClean="0"/>
              <a:t>HeaderPart</a:t>
            </a:r>
            <a:r>
              <a:rPr lang="da-DK" dirty="0" smtClean="0"/>
              <a:t> in Parts)</a:t>
            </a:r>
          </a:p>
          <a:p>
            <a:pPr marL="0" indent="0">
              <a:buNone/>
            </a:pPr>
            <a:r>
              <a:rPr lang="da-DK" dirty="0" smtClean="0"/>
              <a:t>{</a:t>
            </a:r>
          </a:p>
          <a:p>
            <a:pPr marL="0" indent="0">
              <a:buNone/>
            </a:pPr>
            <a:r>
              <a:rPr lang="da-DK" dirty="0"/>
              <a:t>	</a:t>
            </a:r>
            <a:r>
              <a:rPr lang="da-DK" dirty="0" smtClean="0"/>
              <a:t>&lt;c# </a:t>
            </a:r>
            <a:r>
              <a:rPr lang="da-DK" dirty="0" err="1" smtClean="0"/>
              <a:t>code</a:t>
            </a:r>
            <a:r>
              <a:rPr lang="da-DK" dirty="0" smtClean="0"/>
              <a:t> ….&gt;</a:t>
            </a:r>
            <a:endParaRPr lang="da-DK" dirty="0" smtClean="0"/>
          </a:p>
          <a:p>
            <a:pPr marL="0" indent="0">
              <a:buNone/>
            </a:pPr>
            <a:r>
              <a:rPr lang="da-DK" dirty="0" smtClean="0"/>
              <a:t>}</a:t>
            </a:r>
          </a:p>
          <a:p>
            <a:pPr marL="0" indent="0">
              <a:buNone/>
            </a:pPr>
            <a:endParaRPr lang="da-DK" dirty="0"/>
          </a:p>
          <a:p>
            <a:pPr marL="0" indent="0">
              <a:buNone/>
            </a:pPr>
            <a:r>
              <a:rPr lang="da-DK" dirty="0" smtClean="0"/>
              <a:t>In NAV2016 </a:t>
            </a:r>
            <a:r>
              <a:rPr lang="da-DK" dirty="0" err="1" smtClean="0"/>
              <a:t>you</a:t>
            </a:r>
            <a:r>
              <a:rPr lang="da-DK" dirty="0" smtClean="0"/>
              <a:t> have ”</a:t>
            </a:r>
            <a:r>
              <a:rPr lang="da-DK" dirty="0" err="1" smtClean="0"/>
              <a:t>native</a:t>
            </a:r>
            <a:r>
              <a:rPr lang="da-DK" dirty="0" smtClean="0"/>
              <a:t>” FOREACH (</a:t>
            </a:r>
            <a:r>
              <a:rPr lang="da-DK" dirty="0" err="1" smtClean="0"/>
              <a:t>only</a:t>
            </a:r>
            <a:r>
              <a:rPr lang="da-DK" dirty="0" smtClean="0"/>
              <a:t> on .NET variables)</a:t>
            </a:r>
            <a:r>
              <a:rPr lang="da-DK" dirty="0"/>
              <a:t> </a:t>
            </a:r>
            <a:r>
              <a:rPr lang="da-DK" dirty="0" err="1" smtClean="0"/>
              <a:t>that</a:t>
            </a:r>
            <a:r>
              <a:rPr lang="da-DK" dirty="0" smtClean="0"/>
              <a:t> performs </a:t>
            </a:r>
            <a:r>
              <a:rPr lang="da-DK" dirty="0" err="1" smtClean="0"/>
              <a:t>this</a:t>
            </a:r>
            <a:r>
              <a:rPr lang="da-DK" dirty="0" smtClean="0"/>
              <a:t> operation.</a:t>
            </a:r>
          </a:p>
        </p:txBody>
      </p:sp>
      <p:pic>
        <p:nvPicPr>
          <p:cNvPr id="5" name="Picture 4"/>
          <p:cNvPicPr>
            <a:picLocks noChangeAspect="1"/>
          </p:cNvPicPr>
          <p:nvPr/>
        </p:nvPicPr>
        <p:blipFill>
          <a:blip r:embed="rId2"/>
          <a:stretch>
            <a:fillRect/>
          </a:stretch>
        </p:blipFill>
        <p:spPr>
          <a:xfrm>
            <a:off x="4572000" y="1245024"/>
            <a:ext cx="5181600" cy="2552700"/>
          </a:xfrm>
          <a:prstGeom prst="rect">
            <a:avLst/>
          </a:prstGeom>
        </p:spPr>
      </p:pic>
    </p:spTree>
    <p:extLst>
      <p:ext uri="{BB962C8B-B14F-4D97-AF65-F5344CB8AC3E}">
        <p14:creationId xmlns:p14="http://schemas.microsoft.com/office/powerpoint/2010/main" val="219971789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System.io.file</a:t>
            </a:r>
            <a:endParaRPr lang="da-DK" dirty="0"/>
          </a:p>
        </p:txBody>
      </p:sp>
      <p:sp>
        <p:nvSpPr>
          <p:cNvPr id="3" name="Content Placeholder 2"/>
          <p:cNvSpPr>
            <a:spLocks noGrp="1"/>
          </p:cNvSpPr>
          <p:nvPr>
            <p:ph sz="half" idx="1"/>
          </p:nvPr>
        </p:nvSpPr>
        <p:spPr>
          <a:xfrm>
            <a:off x="457200" y="1245024"/>
            <a:ext cx="8229600" cy="2545556"/>
          </a:xfrm>
        </p:spPr>
        <p:txBody>
          <a:bodyPr/>
          <a:lstStyle/>
          <a:p>
            <a:r>
              <a:rPr lang="da-DK" dirty="0" err="1" smtClean="0"/>
              <a:t>File.Read</a:t>
            </a:r>
            <a:r>
              <a:rPr lang="da-DK" dirty="0" smtClean="0"/>
              <a:t>* - Read an </a:t>
            </a:r>
            <a:r>
              <a:rPr lang="da-DK" dirty="0" err="1" smtClean="0"/>
              <a:t>entire</a:t>
            </a:r>
            <a:r>
              <a:rPr lang="da-DK" dirty="0" smtClean="0"/>
              <a:t> file</a:t>
            </a:r>
          </a:p>
          <a:p>
            <a:r>
              <a:rPr lang="da-DK" dirty="0" err="1" smtClean="0"/>
              <a:t>File.Write</a:t>
            </a:r>
            <a:r>
              <a:rPr lang="da-DK" dirty="0" smtClean="0"/>
              <a:t>* - Write an </a:t>
            </a:r>
            <a:r>
              <a:rPr lang="da-DK" dirty="0" err="1" smtClean="0"/>
              <a:t>entire</a:t>
            </a:r>
            <a:r>
              <a:rPr lang="da-DK" dirty="0" smtClean="0"/>
              <a:t> file</a:t>
            </a:r>
          </a:p>
          <a:p>
            <a:r>
              <a:rPr lang="da-DK" dirty="0" err="1" smtClean="0"/>
              <a:t>File.Append</a:t>
            </a:r>
            <a:r>
              <a:rPr lang="da-DK" dirty="0" smtClean="0"/>
              <a:t>* - </a:t>
            </a:r>
            <a:r>
              <a:rPr lang="da-DK" dirty="0" err="1" smtClean="0"/>
              <a:t>Append</a:t>
            </a:r>
            <a:r>
              <a:rPr lang="da-DK" dirty="0" smtClean="0"/>
              <a:t> a file</a:t>
            </a:r>
          </a:p>
          <a:p>
            <a:r>
              <a:rPr lang="da-DK" dirty="0" err="1" smtClean="0"/>
              <a:t>File.Move</a:t>
            </a:r>
            <a:endParaRPr lang="da-DK" dirty="0" smtClean="0"/>
          </a:p>
          <a:p>
            <a:r>
              <a:rPr lang="da-DK" dirty="0" err="1" smtClean="0"/>
              <a:t>File.GetAttributes</a:t>
            </a:r>
            <a:endParaRPr lang="da-DK" dirty="0" smtClean="0"/>
          </a:p>
          <a:p>
            <a:pPr marL="0" indent="0">
              <a:buNone/>
            </a:pPr>
            <a:r>
              <a:rPr lang="da-DK" dirty="0" smtClean="0"/>
              <a:t> </a:t>
            </a:r>
            <a:endParaRPr lang="da-DK" dirty="0"/>
          </a:p>
        </p:txBody>
      </p:sp>
    </p:spTree>
    <p:extLst>
      <p:ext uri="{BB962C8B-B14F-4D97-AF65-F5344CB8AC3E}">
        <p14:creationId xmlns:p14="http://schemas.microsoft.com/office/powerpoint/2010/main" val="233771355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Use more pictures, far less words (7 words on a slide is wonderful).</a:t>
            </a:r>
          </a:p>
          <a:p>
            <a:r>
              <a:rPr lang="en-US" dirty="0" smtClean="0"/>
              <a:t>Alternate communication methods, e.g., polls or videos, to increase attention and interaction.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00192B4-310C-4CC7-9355-DE53152C0B59}" type="slidenum">
              <a:rPr lang="en-US" smtClean="0"/>
              <a:pPr/>
              <a:t>6</a:t>
            </a:fld>
            <a:endParaRPr lang="en-US"/>
          </a:p>
        </p:txBody>
      </p:sp>
      <p:sp>
        <p:nvSpPr>
          <p:cNvPr id="2" name="Title 1"/>
          <p:cNvSpPr>
            <a:spLocks noGrp="1"/>
          </p:cNvSpPr>
          <p:nvPr>
            <p:ph type="title"/>
          </p:nvPr>
        </p:nvSpPr>
        <p:spPr/>
        <p:txBody>
          <a:bodyPr/>
          <a:lstStyle/>
          <a:p>
            <a:r>
              <a:rPr lang="en-US" smtClean="0"/>
              <a:t>Quick Best Practices</a:t>
            </a:r>
            <a:endParaRPr lang="en-US" dirty="0"/>
          </a:p>
        </p:txBody>
      </p:sp>
    </p:spTree>
    <p:extLst>
      <p:ext uri="{BB962C8B-B14F-4D97-AF65-F5344CB8AC3E}">
        <p14:creationId xmlns:p14="http://schemas.microsoft.com/office/powerpoint/2010/main" val="162881150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SYSTem.io.path</a:t>
            </a:r>
            <a:endParaRPr lang="da-DK" dirty="0"/>
          </a:p>
        </p:txBody>
      </p:sp>
      <p:sp>
        <p:nvSpPr>
          <p:cNvPr id="3" name="Content Placeholder 2"/>
          <p:cNvSpPr>
            <a:spLocks noGrp="1"/>
          </p:cNvSpPr>
          <p:nvPr>
            <p:ph sz="half" idx="1"/>
          </p:nvPr>
        </p:nvSpPr>
        <p:spPr>
          <a:xfrm>
            <a:off x="457200" y="1245024"/>
            <a:ext cx="8229600" cy="2545556"/>
          </a:xfrm>
        </p:spPr>
        <p:txBody>
          <a:bodyPr/>
          <a:lstStyle/>
          <a:p>
            <a:r>
              <a:rPr lang="da-DK" dirty="0" err="1" smtClean="0"/>
              <a:t>Resolve</a:t>
            </a:r>
            <a:r>
              <a:rPr lang="da-DK" dirty="0" smtClean="0"/>
              <a:t> </a:t>
            </a:r>
            <a:r>
              <a:rPr lang="da-DK" dirty="0" err="1" smtClean="0"/>
              <a:t>partial</a:t>
            </a:r>
            <a:r>
              <a:rPr lang="da-DK" dirty="0" smtClean="0"/>
              <a:t> </a:t>
            </a:r>
            <a:r>
              <a:rPr lang="da-DK" dirty="0" err="1" smtClean="0"/>
              <a:t>paths</a:t>
            </a:r>
            <a:r>
              <a:rPr lang="da-DK" dirty="0" smtClean="0"/>
              <a:t> to </a:t>
            </a:r>
            <a:r>
              <a:rPr lang="da-DK" dirty="0" err="1" smtClean="0"/>
              <a:t>complete</a:t>
            </a:r>
            <a:r>
              <a:rPr lang="da-DK" dirty="0" smtClean="0"/>
              <a:t> </a:t>
            </a:r>
            <a:r>
              <a:rPr lang="da-DK" dirty="0" err="1" smtClean="0"/>
              <a:t>paths</a:t>
            </a:r>
            <a:r>
              <a:rPr lang="da-DK" dirty="0" smtClean="0"/>
              <a:t> </a:t>
            </a:r>
            <a:r>
              <a:rPr lang="da-DK" dirty="0" err="1">
                <a:hlinkClick r:id="rId2"/>
              </a:rPr>
              <a:t>GetFullPath</a:t>
            </a:r>
            <a:r>
              <a:rPr lang="da-DK" dirty="0">
                <a:hlinkClick r:id="rId2"/>
              </a:rPr>
              <a:t>(</a:t>
            </a:r>
            <a:r>
              <a:rPr lang="da-DK" dirty="0" err="1">
                <a:hlinkClick r:id="rId2"/>
              </a:rPr>
              <a:t>String</a:t>
            </a:r>
            <a:r>
              <a:rPr lang="da-DK" dirty="0">
                <a:hlinkClick r:id="rId2"/>
              </a:rPr>
              <a:t>)</a:t>
            </a:r>
            <a:endParaRPr lang="da-DK" dirty="0" smtClean="0"/>
          </a:p>
          <a:p>
            <a:r>
              <a:rPr lang="da-DK" dirty="0" err="1" smtClean="0"/>
              <a:t>Combine</a:t>
            </a:r>
            <a:r>
              <a:rPr lang="da-DK" dirty="0" smtClean="0"/>
              <a:t> </a:t>
            </a:r>
            <a:r>
              <a:rPr lang="da-DK" dirty="0" err="1" smtClean="0"/>
              <a:t>paths</a:t>
            </a:r>
            <a:r>
              <a:rPr lang="da-DK" dirty="0" smtClean="0"/>
              <a:t> </a:t>
            </a:r>
            <a:r>
              <a:rPr lang="da-DK" dirty="0" err="1">
                <a:hlinkClick r:id="rId3"/>
              </a:rPr>
              <a:t>Combine</a:t>
            </a:r>
            <a:r>
              <a:rPr lang="da-DK" dirty="0">
                <a:hlinkClick r:id="rId3"/>
              </a:rPr>
              <a:t>(</a:t>
            </a:r>
            <a:r>
              <a:rPr lang="da-DK" dirty="0" err="1">
                <a:hlinkClick r:id="rId3"/>
              </a:rPr>
              <a:t>String</a:t>
            </a:r>
            <a:r>
              <a:rPr lang="da-DK" dirty="0">
                <a:hlinkClick r:id="rId3"/>
              </a:rPr>
              <a:t>, </a:t>
            </a:r>
            <a:r>
              <a:rPr lang="da-DK" dirty="0" err="1">
                <a:hlinkClick r:id="rId3"/>
              </a:rPr>
              <a:t>String</a:t>
            </a:r>
            <a:r>
              <a:rPr lang="da-DK" dirty="0">
                <a:hlinkClick r:id="rId3"/>
              </a:rPr>
              <a:t>)</a:t>
            </a:r>
            <a:endParaRPr lang="da-DK" dirty="0" smtClean="0"/>
          </a:p>
          <a:p>
            <a:r>
              <a:rPr lang="da-DK" dirty="0" smtClean="0"/>
              <a:t>Check for </a:t>
            </a:r>
            <a:r>
              <a:rPr lang="da-DK" dirty="0" err="1" smtClean="0"/>
              <a:t>root</a:t>
            </a:r>
            <a:r>
              <a:rPr lang="da-DK" dirty="0" smtClean="0"/>
              <a:t> </a:t>
            </a:r>
            <a:r>
              <a:rPr lang="da-DK" dirty="0" err="1">
                <a:hlinkClick r:id="rId4"/>
              </a:rPr>
              <a:t>IsPathRooted</a:t>
            </a:r>
            <a:r>
              <a:rPr lang="da-DK" dirty="0">
                <a:hlinkClick r:id="rId4"/>
              </a:rPr>
              <a:t>(</a:t>
            </a:r>
            <a:r>
              <a:rPr lang="da-DK" dirty="0" err="1">
                <a:hlinkClick r:id="rId4"/>
              </a:rPr>
              <a:t>String</a:t>
            </a:r>
            <a:r>
              <a:rPr lang="da-DK" dirty="0">
                <a:hlinkClick r:id="rId4"/>
              </a:rPr>
              <a:t>)</a:t>
            </a:r>
            <a:endParaRPr lang="da-DK" dirty="0" smtClean="0"/>
          </a:p>
          <a:p>
            <a:r>
              <a:rPr lang="da-DK" dirty="0" err="1" smtClean="0"/>
              <a:t>Get</a:t>
            </a:r>
            <a:r>
              <a:rPr lang="da-DK" dirty="0" smtClean="0"/>
              <a:t> </a:t>
            </a:r>
            <a:r>
              <a:rPr lang="da-DK" dirty="0" err="1" smtClean="0"/>
              <a:t>path</a:t>
            </a:r>
            <a:r>
              <a:rPr lang="da-DK" dirty="0" smtClean="0"/>
              <a:t> for </a:t>
            </a:r>
            <a:r>
              <a:rPr lang="da-DK" dirty="0" err="1" smtClean="0"/>
              <a:t>temporary</a:t>
            </a:r>
            <a:r>
              <a:rPr lang="da-DK" dirty="0" smtClean="0"/>
              <a:t> files (</a:t>
            </a:r>
            <a:r>
              <a:rPr lang="da-DK" dirty="0" err="1" smtClean="0"/>
              <a:t>Remember</a:t>
            </a:r>
            <a:r>
              <a:rPr lang="da-DK" dirty="0" smtClean="0"/>
              <a:t>, BAD) </a:t>
            </a:r>
            <a:r>
              <a:rPr lang="da-DK" dirty="0" err="1">
                <a:hlinkClick r:id="rId5"/>
              </a:rPr>
              <a:t>GetTempPath</a:t>
            </a:r>
            <a:r>
              <a:rPr lang="da-DK" dirty="0">
                <a:hlinkClick r:id="rId5"/>
              </a:rPr>
              <a:t>()</a:t>
            </a:r>
            <a:endParaRPr lang="da-DK" dirty="0"/>
          </a:p>
        </p:txBody>
      </p:sp>
    </p:spTree>
    <p:extLst>
      <p:ext uri="{BB962C8B-B14F-4D97-AF65-F5344CB8AC3E}">
        <p14:creationId xmlns:p14="http://schemas.microsoft.com/office/powerpoint/2010/main" val="103193676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REGULAR EXPRESSIONS</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61</a:t>
            </a:fld>
            <a:endParaRPr lang="en-US"/>
          </a:p>
        </p:txBody>
      </p:sp>
      <p:pic>
        <p:nvPicPr>
          <p:cNvPr id="6" name="Picture 5"/>
          <p:cNvPicPr>
            <a:picLocks noChangeAspect="1"/>
          </p:cNvPicPr>
          <p:nvPr/>
        </p:nvPicPr>
        <p:blipFill>
          <a:blip r:embed="rId2"/>
          <a:stretch>
            <a:fillRect/>
          </a:stretch>
        </p:blipFill>
        <p:spPr>
          <a:xfrm>
            <a:off x="331032" y="2571750"/>
            <a:ext cx="8652101" cy="1765092"/>
          </a:xfrm>
          <a:prstGeom prst="rect">
            <a:avLst/>
          </a:prstGeom>
        </p:spPr>
      </p:pic>
      <p:sp>
        <p:nvSpPr>
          <p:cNvPr id="7" name="TextBox 6"/>
          <p:cNvSpPr txBox="1"/>
          <p:nvPr/>
        </p:nvSpPr>
        <p:spPr>
          <a:xfrm>
            <a:off x="533400" y="1047750"/>
            <a:ext cx="6280245" cy="1477328"/>
          </a:xfrm>
          <a:prstGeom prst="rect">
            <a:avLst/>
          </a:prstGeom>
          <a:noFill/>
        </p:spPr>
        <p:txBody>
          <a:bodyPr wrap="none" rtlCol="0">
            <a:spAutoFit/>
          </a:bodyPr>
          <a:lstStyle/>
          <a:p>
            <a:r>
              <a:rPr lang="da-DK" dirty="0" err="1" smtClean="0"/>
              <a:t>Regular</a:t>
            </a:r>
            <a:r>
              <a:rPr lang="da-DK" dirty="0" smtClean="0"/>
              <a:t> </a:t>
            </a:r>
            <a:r>
              <a:rPr lang="da-DK" dirty="0" err="1" smtClean="0"/>
              <a:t>expressions</a:t>
            </a:r>
            <a:r>
              <a:rPr lang="da-DK" dirty="0" smtClean="0"/>
              <a:t> is a </a:t>
            </a:r>
            <a:r>
              <a:rPr lang="da-DK" dirty="0" err="1" smtClean="0"/>
              <a:t>way</a:t>
            </a:r>
            <a:r>
              <a:rPr lang="da-DK" dirty="0" smtClean="0"/>
              <a:t> to parse, </a:t>
            </a:r>
            <a:r>
              <a:rPr lang="da-DK" dirty="0" err="1" smtClean="0"/>
              <a:t>get</a:t>
            </a:r>
            <a:r>
              <a:rPr lang="da-DK" dirty="0" smtClean="0"/>
              <a:t> </a:t>
            </a:r>
            <a:r>
              <a:rPr lang="da-DK" dirty="0" err="1" smtClean="0"/>
              <a:t>details</a:t>
            </a:r>
            <a:r>
              <a:rPr lang="da-DK" dirty="0" smtClean="0"/>
              <a:t> from </a:t>
            </a:r>
            <a:r>
              <a:rPr lang="da-DK" dirty="0" err="1" smtClean="0"/>
              <a:t>text</a:t>
            </a:r>
            <a:r>
              <a:rPr lang="da-DK" dirty="0" smtClean="0"/>
              <a:t> </a:t>
            </a:r>
            <a:r>
              <a:rPr lang="da-DK" dirty="0" err="1" smtClean="0"/>
              <a:t>string</a:t>
            </a:r>
            <a:r>
              <a:rPr lang="da-DK" dirty="0" smtClean="0"/>
              <a:t>.</a:t>
            </a:r>
          </a:p>
          <a:p>
            <a:endParaRPr lang="da-DK" dirty="0"/>
          </a:p>
          <a:p>
            <a:r>
              <a:rPr lang="da-DK" dirty="0" err="1" smtClean="0"/>
              <a:t>Example</a:t>
            </a:r>
            <a:r>
              <a:rPr lang="da-DK" dirty="0" smtClean="0"/>
              <a:t>:</a:t>
            </a:r>
          </a:p>
          <a:p>
            <a:pPr marL="285750" indent="-285750">
              <a:buFont typeface="Arial" panose="020B0604020202020204" pitchFamily="34" charset="0"/>
              <a:buChar char="•"/>
            </a:pPr>
            <a:r>
              <a:rPr lang="da-DK" dirty="0" smtClean="0"/>
              <a:t>A decimal </a:t>
            </a:r>
            <a:r>
              <a:rPr lang="da-DK" dirty="0" err="1" smtClean="0"/>
              <a:t>number</a:t>
            </a:r>
            <a:r>
              <a:rPr lang="da-DK" dirty="0" smtClean="0"/>
              <a:t> in a </a:t>
            </a:r>
            <a:r>
              <a:rPr lang="da-DK" dirty="0" err="1" smtClean="0"/>
              <a:t>string</a:t>
            </a:r>
            <a:r>
              <a:rPr lang="da-DK" dirty="0" smtClean="0"/>
              <a:t>: (\+|-)?[</a:t>
            </a:r>
            <a:r>
              <a:rPr lang="da-DK" dirty="0"/>
              <a:t>0-9]+(\.[0-9</a:t>
            </a:r>
            <a:r>
              <a:rPr lang="da-DK" dirty="0" smtClean="0"/>
              <a:t>]*)?</a:t>
            </a:r>
            <a:br>
              <a:rPr lang="da-DK" dirty="0" smtClean="0"/>
            </a:br>
            <a:endParaRPr lang="da-DK" dirty="0"/>
          </a:p>
        </p:txBody>
      </p:sp>
    </p:spTree>
    <p:extLst>
      <p:ext uri="{BB962C8B-B14F-4D97-AF65-F5344CB8AC3E}">
        <p14:creationId xmlns:p14="http://schemas.microsoft.com/office/powerpoint/2010/main" val="370537428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err="1" smtClean="0"/>
              <a:t>Regular</a:t>
            </a:r>
            <a:r>
              <a:rPr lang="da-DK" dirty="0" smtClean="0"/>
              <a:t> </a:t>
            </a:r>
            <a:r>
              <a:rPr lang="da-DK" dirty="0" err="1" smtClean="0"/>
              <a:t>expressions</a:t>
            </a:r>
            <a:r>
              <a:rPr lang="da-DK" dirty="0" smtClean="0"/>
              <a:t> - </a:t>
            </a:r>
            <a:r>
              <a:rPr lang="da-DK" dirty="0" err="1" smtClean="0"/>
              <a:t>examples</a:t>
            </a:r>
            <a:endParaRPr lang="da-DK" dirty="0"/>
          </a:p>
        </p:txBody>
      </p:sp>
      <p:sp>
        <p:nvSpPr>
          <p:cNvPr id="5" name="Slide Number Placeholder 4"/>
          <p:cNvSpPr>
            <a:spLocks noGrp="1"/>
          </p:cNvSpPr>
          <p:nvPr>
            <p:ph type="sldNum" sz="quarter" idx="12"/>
          </p:nvPr>
        </p:nvSpPr>
        <p:spPr/>
        <p:txBody>
          <a:bodyPr/>
          <a:lstStyle/>
          <a:p>
            <a:fld id="{5CD6C17D-3397-F346-B995-5003D7EC1FFC}" type="slidenum">
              <a:rPr lang="en-US" smtClean="0"/>
              <a:pPr/>
              <a:t>62</a:t>
            </a:fld>
            <a:endParaRPr lang="en-US"/>
          </a:p>
        </p:txBody>
      </p:sp>
      <p:sp>
        <p:nvSpPr>
          <p:cNvPr id="6" name="Rectangle 5"/>
          <p:cNvSpPr/>
          <p:nvPr/>
        </p:nvSpPr>
        <p:spPr>
          <a:xfrm>
            <a:off x="457200" y="1024745"/>
            <a:ext cx="8229600" cy="2862322"/>
          </a:xfrm>
          <a:prstGeom prst="rect">
            <a:avLst/>
          </a:prstGeom>
        </p:spPr>
        <p:txBody>
          <a:bodyPr wrap="square">
            <a:spAutoFit/>
          </a:bodyPr>
          <a:lstStyle/>
          <a:p>
            <a:r>
              <a:rPr lang="da-DK" dirty="0" smtClean="0"/>
              <a:t>\B	Matches </a:t>
            </a:r>
            <a:r>
              <a:rPr lang="da-DK" dirty="0"/>
              <a:t>a non-</a:t>
            </a:r>
            <a:r>
              <a:rPr lang="da-DK" dirty="0" err="1"/>
              <a:t>word</a:t>
            </a:r>
            <a:r>
              <a:rPr lang="da-DK" dirty="0"/>
              <a:t> </a:t>
            </a:r>
            <a:r>
              <a:rPr lang="da-DK" dirty="0" err="1"/>
              <a:t>boundary</a:t>
            </a:r>
            <a:r>
              <a:rPr lang="da-DK" dirty="0"/>
              <a:t>. "ea*r\B" matches the "</a:t>
            </a:r>
            <a:r>
              <a:rPr lang="da-DK" dirty="0" err="1"/>
              <a:t>ear</a:t>
            </a:r>
            <a:r>
              <a:rPr lang="da-DK" dirty="0"/>
              <a:t>" in "never </a:t>
            </a:r>
            <a:r>
              <a:rPr lang="da-DK" dirty="0" err="1"/>
              <a:t>early</a:t>
            </a:r>
            <a:r>
              <a:rPr lang="da-DK" dirty="0" smtClean="0"/>
              <a:t>"</a:t>
            </a:r>
            <a:endParaRPr lang="da-DK" dirty="0"/>
          </a:p>
          <a:p>
            <a:r>
              <a:rPr lang="da-DK" dirty="0" smtClean="0"/>
              <a:t>\d	Matches </a:t>
            </a:r>
            <a:r>
              <a:rPr lang="da-DK" dirty="0"/>
              <a:t>a </a:t>
            </a:r>
            <a:r>
              <a:rPr lang="da-DK" dirty="0" err="1"/>
              <a:t>digit</a:t>
            </a:r>
            <a:r>
              <a:rPr lang="da-DK" dirty="0"/>
              <a:t> </a:t>
            </a:r>
            <a:r>
              <a:rPr lang="da-DK" dirty="0" err="1"/>
              <a:t>character</a:t>
            </a:r>
            <a:r>
              <a:rPr lang="da-DK" dirty="0"/>
              <a:t>. </a:t>
            </a:r>
            <a:r>
              <a:rPr lang="da-DK" dirty="0" err="1"/>
              <a:t>Equivalent</a:t>
            </a:r>
            <a:r>
              <a:rPr lang="da-DK" dirty="0"/>
              <a:t> to [0-9</a:t>
            </a:r>
            <a:r>
              <a:rPr lang="da-DK" dirty="0" smtClean="0"/>
              <a:t>].</a:t>
            </a:r>
            <a:endParaRPr lang="da-DK" dirty="0"/>
          </a:p>
          <a:p>
            <a:r>
              <a:rPr lang="da-DK" dirty="0" smtClean="0"/>
              <a:t>\D	Matches </a:t>
            </a:r>
            <a:r>
              <a:rPr lang="da-DK" dirty="0"/>
              <a:t>a non-</a:t>
            </a:r>
            <a:r>
              <a:rPr lang="da-DK" dirty="0" err="1"/>
              <a:t>digit</a:t>
            </a:r>
            <a:r>
              <a:rPr lang="da-DK" dirty="0"/>
              <a:t> </a:t>
            </a:r>
            <a:r>
              <a:rPr lang="da-DK" dirty="0" err="1"/>
              <a:t>character</a:t>
            </a:r>
            <a:r>
              <a:rPr lang="da-DK" dirty="0"/>
              <a:t>. </a:t>
            </a:r>
            <a:r>
              <a:rPr lang="da-DK" dirty="0" err="1"/>
              <a:t>Equivalent</a:t>
            </a:r>
            <a:r>
              <a:rPr lang="da-DK" dirty="0"/>
              <a:t> to [^0-9</a:t>
            </a:r>
            <a:r>
              <a:rPr lang="da-DK" dirty="0" smtClean="0"/>
              <a:t>].</a:t>
            </a:r>
            <a:endParaRPr lang="da-DK" dirty="0"/>
          </a:p>
          <a:p>
            <a:r>
              <a:rPr lang="da-DK" dirty="0" smtClean="0"/>
              <a:t>\f	Matches </a:t>
            </a:r>
            <a:r>
              <a:rPr lang="da-DK" dirty="0"/>
              <a:t>a form-</a:t>
            </a:r>
            <a:r>
              <a:rPr lang="da-DK" dirty="0" err="1"/>
              <a:t>feed</a:t>
            </a:r>
            <a:r>
              <a:rPr lang="da-DK" dirty="0"/>
              <a:t> </a:t>
            </a:r>
            <a:r>
              <a:rPr lang="da-DK" dirty="0" err="1"/>
              <a:t>character</a:t>
            </a:r>
            <a:r>
              <a:rPr lang="da-DK" dirty="0" smtClean="0"/>
              <a:t>.</a:t>
            </a:r>
            <a:endParaRPr lang="da-DK" dirty="0"/>
          </a:p>
          <a:p>
            <a:r>
              <a:rPr lang="da-DK" dirty="0" smtClean="0"/>
              <a:t>\n	Matches </a:t>
            </a:r>
            <a:r>
              <a:rPr lang="da-DK" dirty="0"/>
              <a:t>a </a:t>
            </a:r>
            <a:r>
              <a:rPr lang="da-DK" dirty="0" err="1"/>
              <a:t>newline</a:t>
            </a:r>
            <a:r>
              <a:rPr lang="da-DK" dirty="0"/>
              <a:t> </a:t>
            </a:r>
            <a:r>
              <a:rPr lang="da-DK" dirty="0" err="1"/>
              <a:t>character</a:t>
            </a:r>
            <a:r>
              <a:rPr lang="da-DK" dirty="0" smtClean="0"/>
              <a:t>.</a:t>
            </a:r>
            <a:endParaRPr lang="da-DK" dirty="0"/>
          </a:p>
          <a:p>
            <a:r>
              <a:rPr lang="da-DK" dirty="0" smtClean="0"/>
              <a:t>\r	Matches </a:t>
            </a:r>
            <a:r>
              <a:rPr lang="da-DK" dirty="0"/>
              <a:t>a </a:t>
            </a:r>
            <a:r>
              <a:rPr lang="da-DK" dirty="0" err="1"/>
              <a:t>carriage</a:t>
            </a:r>
            <a:r>
              <a:rPr lang="da-DK" dirty="0"/>
              <a:t> </a:t>
            </a:r>
            <a:r>
              <a:rPr lang="da-DK" dirty="0" err="1"/>
              <a:t>return</a:t>
            </a:r>
            <a:r>
              <a:rPr lang="da-DK" dirty="0"/>
              <a:t> </a:t>
            </a:r>
            <a:r>
              <a:rPr lang="da-DK" dirty="0" err="1"/>
              <a:t>character</a:t>
            </a:r>
            <a:r>
              <a:rPr lang="da-DK" dirty="0" smtClean="0"/>
              <a:t>.</a:t>
            </a:r>
            <a:endParaRPr lang="da-DK" dirty="0"/>
          </a:p>
          <a:p>
            <a:r>
              <a:rPr lang="da-DK" dirty="0" smtClean="0"/>
              <a:t>\s	Matches </a:t>
            </a:r>
            <a:r>
              <a:rPr lang="da-DK" dirty="0" err="1"/>
              <a:t>any</a:t>
            </a:r>
            <a:r>
              <a:rPr lang="da-DK" dirty="0"/>
              <a:t> </a:t>
            </a:r>
            <a:r>
              <a:rPr lang="da-DK" dirty="0" err="1"/>
              <a:t>white</a:t>
            </a:r>
            <a:r>
              <a:rPr lang="da-DK" dirty="0"/>
              <a:t> </a:t>
            </a:r>
            <a:r>
              <a:rPr lang="da-DK" dirty="0" err="1"/>
              <a:t>space</a:t>
            </a:r>
            <a:r>
              <a:rPr lang="da-DK" dirty="0"/>
              <a:t> </a:t>
            </a:r>
            <a:r>
              <a:rPr lang="da-DK" dirty="0" err="1"/>
              <a:t>including</a:t>
            </a:r>
            <a:r>
              <a:rPr lang="da-DK" dirty="0"/>
              <a:t> </a:t>
            </a:r>
            <a:r>
              <a:rPr lang="da-DK" dirty="0" err="1"/>
              <a:t>space</a:t>
            </a:r>
            <a:r>
              <a:rPr lang="da-DK" dirty="0"/>
              <a:t>, tab, form-</a:t>
            </a:r>
            <a:r>
              <a:rPr lang="da-DK" dirty="0" err="1"/>
              <a:t>feed</a:t>
            </a:r>
            <a:r>
              <a:rPr lang="da-DK" dirty="0"/>
              <a:t>, etc. </a:t>
            </a:r>
            <a:r>
              <a:rPr lang="da-DK" dirty="0" err="1"/>
              <a:t>Equivalent</a:t>
            </a:r>
            <a:r>
              <a:rPr lang="da-DK" dirty="0"/>
              <a:t> to </a:t>
            </a:r>
            <a:r>
              <a:rPr lang="da-DK" dirty="0" smtClean="0"/>
              <a:t>	"[\</a:t>
            </a:r>
            <a:r>
              <a:rPr lang="da-DK" dirty="0"/>
              <a:t>f\n\r\t\v</a:t>
            </a:r>
            <a:r>
              <a:rPr lang="da-DK" dirty="0" smtClean="0"/>
              <a:t>]".</a:t>
            </a:r>
            <a:endParaRPr lang="da-DK" dirty="0"/>
          </a:p>
          <a:p>
            <a:r>
              <a:rPr lang="da-DK" dirty="0" smtClean="0"/>
              <a:t>\S	Matches </a:t>
            </a:r>
            <a:r>
              <a:rPr lang="da-DK" dirty="0" err="1"/>
              <a:t>any</a:t>
            </a:r>
            <a:r>
              <a:rPr lang="da-DK" dirty="0"/>
              <a:t> </a:t>
            </a:r>
            <a:r>
              <a:rPr lang="da-DK" dirty="0" err="1"/>
              <a:t>nonwhite</a:t>
            </a:r>
            <a:r>
              <a:rPr lang="da-DK" dirty="0"/>
              <a:t> </a:t>
            </a:r>
            <a:r>
              <a:rPr lang="da-DK" dirty="0" err="1"/>
              <a:t>space</a:t>
            </a:r>
            <a:r>
              <a:rPr lang="da-DK" dirty="0"/>
              <a:t> </a:t>
            </a:r>
            <a:r>
              <a:rPr lang="da-DK" dirty="0" err="1"/>
              <a:t>character</a:t>
            </a:r>
            <a:r>
              <a:rPr lang="da-DK" dirty="0"/>
              <a:t>. </a:t>
            </a:r>
            <a:r>
              <a:rPr lang="da-DK" dirty="0" err="1"/>
              <a:t>Equivalent</a:t>
            </a:r>
            <a:r>
              <a:rPr lang="da-DK" dirty="0"/>
              <a:t> to "[^ \f\n\r\t\v</a:t>
            </a:r>
            <a:r>
              <a:rPr lang="da-DK" dirty="0" smtClean="0"/>
              <a:t>]".</a:t>
            </a:r>
            <a:endParaRPr lang="da-DK" dirty="0"/>
          </a:p>
          <a:p>
            <a:r>
              <a:rPr lang="da-DK" dirty="0" smtClean="0"/>
              <a:t>\t	Matches </a:t>
            </a:r>
            <a:r>
              <a:rPr lang="da-DK" dirty="0"/>
              <a:t>a tab </a:t>
            </a:r>
            <a:r>
              <a:rPr lang="da-DK" dirty="0" err="1"/>
              <a:t>character</a:t>
            </a:r>
            <a:r>
              <a:rPr lang="da-DK" dirty="0" smtClean="0"/>
              <a:t>.</a:t>
            </a:r>
            <a:endParaRPr lang="da-DK" dirty="0"/>
          </a:p>
        </p:txBody>
      </p:sp>
    </p:spTree>
    <p:extLst>
      <p:ext uri="{BB962C8B-B14F-4D97-AF65-F5344CB8AC3E}">
        <p14:creationId xmlns:p14="http://schemas.microsoft.com/office/powerpoint/2010/main" val="196102245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WE COULD CARRY ON…</a:t>
            </a:r>
            <a:endParaRPr lang="da-DK" dirty="0"/>
          </a:p>
        </p:txBody>
      </p:sp>
      <p:sp>
        <p:nvSpPr>
          <p:cNvPr id="3" name="Content Placeholder 2"/>
          <p:cNvSpPr>
            <a:spLocks noGrp="1"/>
          </p:cNvSpPr>
          <p:nvPr>
            <p:ph sz="half" idx="1"/>
          </p:nvPr>
        </p:nvSpPr>
        <p:spPr>
          <a:xfrm>
            <a:off x="457200" y="1245024"/>
            <a:ext cx="8229600" cy="2545556"/>
          </a:xfrm>
        </p:spPr>
        <p:txBody>
          <a:bodyPr/>
          <a:lstStyle/>
          <a:p>
            <a:r>
              <a:rPr lang="da-DK" dirty="0" err="1" smtClean="0"/>
              <a:t>Questions</a:t>
            </a:r>
            <a:r>
              <a:rPr lang="da-DK" dirty="0" smtClean="0"/>
              <a:t> ?</a:t>
            </a:r>
          </a:p>
          <a:p>
            <a:r>
              <a:rPr lang="da-DK" dirty="0" err="1" smtClean="0"/>
              <a:t>Tweets</a:t>
            </a:r>
            <a:r>
              <a:rPr lang="da-DK" dirty="0" smtClean="0"/>
              <a:t> ?</a:t>
            </a:r>
          </a:p>
          <a:p>
            <a:r>
              <a:rPr lang="da-DK" dirty="0" smtClean="0"/>
              <a:t>Letters ?</a:t>
            </a:r>
          </a:p>
        </p:txBody>
      </p:sp>
      <p:sp>
        <p:nvSpPr>
          <p:cNvPr id="5" name="Slide Number Placeholder 4"/>
          <p:cNvSpPr>
            <a:spLocks noGrp="1"/>
          </p:cNvSpPr>
          <p:nvPr>
            <p:ph type="sldNum" sz="quarter" idx="12"/>
          </p:nvPr>
        </p:nvSpPr>
        <p:spPr/>
        <p:txBody>
          <a:bodyPr/>
          <a:lstStyle/>
          <a:p>
            <a:fld id="{5CD6C17D-3397-F346-B995-5003D7EC1FFC}" type="slidenum">
              <a:rPr lang="en-US" smtClean="0"/>
              <a:pPr/>
              <a:t>63</a:t>
            </a:fld>
            <a:endParaRPr lang="en-US"/>
          </a:p>
        </p:txBody>
      </p:sp>
    </p:spTree>
    <p:extLst>
      <p:ext uri="{BB962C8B-B14F-4D97-AF65-F5344CB8AC3E}">
        <p14:creationId xmlns:p14="http://schemas.microsoft.com/office/powerpoint/2010/main" val="399891927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64</a:t>
            </a:fld>
            <a:endParaRPr lang="en-US" dirty="0"/>
          </a:p>
        </p:txBody>
      </p:sp>
      <p:pic>
        <p:nvPicPr>
          <p:cNvPr id="5" name="Content Placeholder 4"/>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0043" b="-99"/>
          <a:stretch/>
        </p:blipFill>
        <p:spPr>
          <a:xfrm>
            <a:off x="-36512" y="-20538"/>
            <a:ext cx="9177338" cy="5165434"/>
          </a:xfrm>
        </p:spPr>
      </p:pic>
      <p:sp>
        <p:nvSpPr>
          <p:cNvPr id="8" name="Title 1"/>
          <p:cNvSpPr txBox="1">
            <a:spLocks/>
          </p:cNvSpPr>
          <p:nvPr/>
        </p:nvSpPr>
        <p:spPr>
          <a:xfrm>
            <a:off x="467544" y="3925450"/>
            <a:ext cx="6624736" cy="567680"/>
          </a:xfrm>
          <a:prstGeom prst="rect">
            <a:avLst/>
          </a:prstGeom>
          <a:solidFill>
            <a:srgbClr val="FFFFFF">
              <a:alpha val="67059"/>
            </a:srgbClr>
          </a:solidFill>
        </p:spPr>
        <p:txBody>
          <a:bodyPr vert="horz" lIns="91440" tIns="45720" rIns="91440" bIns="45720" rtlCol="0" anchor="t">
            <a:normAutofit/>
          </a:bodyPr>
          <a:lstStyle>
            <a:lvl1pPr algn="l" defTabSz="457200" rtl="0" eaLnBrk="1" latinLnBrk="0" hangingPunct="1">
              <a:spcBef>
                <a:spcPct val="0"/>
              </a:spcBef>
              <a:buNone/>
              <a:defRPr sz="3000" b="0" i="0" kern="1200" cap="all">
                <a:solidFill>
                  <a:schemeClr val="tx1"/>
                </a:solidFill>
                <a:latin typeface="Calibri"/>
                <a:ea typeface="+mj-ea"/>
                <a:cs typeface="Calibri"/>
              </a:defRPr>
            </a:lvl1pPr>
          </a:lstStyle>
          <a:p>
            <a:r>
              <a:rPr lang="en-US" dirty="0" smtClean="0"/>
              <a:t>Q&amp;A</a:t>
            </a:r>
            <a:endParaRPr lang="en-US" dirty="0"/>
          </a:p>
        </p:txBody>
      </p:sp>
    </p:spTree>
    <p:extLst>
      <p:ext uri="{BB962C8B-B14F-4D97-AF65-F5344CB8AC3E}">
        <p14:creationId xmlns:p14="http://schemas.microsoft.com/office/powerpoint/2010/main" val="416146092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Example</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smtClean="0">
                <a:latin typeface="Consolas" panose="020B0609020204030204" pitchFamily="49" charset="0"/>
                <a:cs typeface="Consolas" panose="020B0609020204030204" pitchFamily="49" charset="0"/>
              </a:rPr>
              <a:t>Use Consolas font for inserting example code.</a:t>
            </a:r>
            <a:endParaRPr lang="en-US" sz="2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2675386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3301075"/>
              </p:ext>
            </p:extLst>
          </p:nvPr>
        </p:nvGraphicFramePr>
        <p:xfrm>
          <a:off x="169168" y="1203598"/>
          <a:ext cx="7643192" cy="281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CD6C17D-3397-F346-B995-5003D7EC1FFC}"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smtClean="0"/>
              <a:t>Suggested sessions</a:t>
            </a:r>
            <a:endParaRPr lang="en-US" dirty="0"/>
          </a:p>
        </p:txBody>
      </p:sp>
    </p:spTree>
    <p:extLst>
      <p:ext uri="{BB962C8B-B14F-4D97-AF65-F5344CB8AC3E}">
        <p14:creationId xmlns:p14="http://schemas.microsoft.com/office/powerpoint/2010/main" val="376314682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Erik </a:t>
            </a:r>
            <a:r>
              <a:rPr lang="en-US" sz="2400" dirty="0" err="1" smtClean="0"/>
              <a:t>Hougaard</a:t>
            </a:r>
            <a:endParaRPr lang="en-US" sz="2400" dirty="0" smtClean="0"/>
          </a:p>
          <a:p>
            <a:pPr lvl="1"/>
            <a:r>
              <a:rPr lang="en-US" sz="2000" dirty="0" smtClean="0"/>
              <a:t>erik@hougaard.com</a:t>
            </a:r>
          </a:p>
        </p:txBody>
      </p:sp>
      <p:sp>
        <p:nvSpPr>
          <p:cNvPr id="3" name="Slide Number Placeholder 2"/>
          <p:cNvSpPr>
            <a:spLocks noGrp="1"/>
          </p:cNvSpPr>
          <p:nvPr>
            <p:ph type="sldNum" sz="quarter" idx="12"/>
          </p:nvPr>
        </p:nvSpPr>
        <p:spPr/>
        <p:txBody>
          <a:bodyPr/>
          <a:lstStyle/>
          <a:p>
            <a:fld id="{5CD6C17D-3397-F346-B995-5003D7EC1FFC}" type="slidenum">
              <a:rPr lang="en-US" smtClean="0"/>
              <a:pPr/>
              <a:t>67</a:t>
            </a:fld>
            <a:endParaRPr lang="en-US" dirty="0"/>
          </a:p>
        </p:txBody>
      </p:sp>
      <p:sp>
        <p:nvSpPr>
          <p:cNvPr id="4" name="Title 3"/>
          <p:cNvSpPr>
            <a:spLocks noGrp="1"/>
          </p:cNvSpPr>
          <p:nvPr>
            <p:ph type="title"/>
          </p:nvPr>
        </p:nvSpPr>
        <p:spPr/>
        <p:txBody>
          <a:bodyPr/>
          <a:lstStyle/>
          <a:p>
            <a:r>
              <a:rPr lang="en-US" dirty="0" smtClean="0"/>
              <a:t>Contact info</a:t>
            </a:r>
            <a:endParaRPr lang="en-US" dirty="0"/>
          </a:p>
        </p:txBody>
      </p:sp>
    </p:spTree>
    <p:extLst>
      <p:ext uri="{BB962C8B-B14F-4D97-AF65-F5344CB8AC3E}">
        <p14:creationId xmlns:p14="http://schemas.microsoft.com/office/powerpoint/2010/main" val="104925941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6" name="Content Placeholder 5"/>
          <p:cNvSpPr>
            <a:spLocks noGrp="1"/>
          </p:cNvSpPr>
          <p:nvPr>
            <p:ph sz="half" idx="1"/>
          </p:nvPr>
        </p:nvSpPr>
        <p:spPr/>
        <p:txBody>
          <a:bodyPr>
            <a:normAutofit fontScale="92500"/>
          </a:bodyPr>
          <a:lstStyle/>
          <a:p>
            <a:pPr>
              <a:buFont typeface="Wingdings" panose="05000000000000000000" pitchFamily="2" charset="2"/>
              <a:buChar char="ü"/>
            </a:pPr>
            <a:r>
              <a:rPr lang="en-US" dirty="0" smtClean="0"/>
              <a:t>Complete your survey now!</a:t>
            </a:r>
          </a:p>
          <a:p>
            <a:pPr>
              <a:buFont typeface="Wingdings" panose="05000000000000000000" pitchFamily="2" charset="2"/>
              <a:buChar char="ü"/>
            </a:pPr>
            <a:r>
              <a:rPr lang="en-US" dirty="0" smtClean="0"/>
              <a:t>Download these slides from navug.com</a:t>
            </a:r>
          </a:p>
          <a:p>
            <a:pPr>
              <a:buFont typeface="Wingdings" panose="05000000000000000000" pitchFamily="2" charset="2"/>
              <a:buChar char="ü"/>
            </a:pPr>
            <a:r>
              <a:rPr lang="en-US" dirty="0" smtClean="0"/>
              <a:t>Ask questions and connect in the Summit 2015 community</a:t>
            </a:r>
          </a:p>
          <a:p>
            <a:pPr>
              <a:buFont typeface="Wingdings" panose="05000000000000000000" pitchFamily="2" charset="2"/>
              <a:buChar char="ü"/>
            </a:pPr>
            <a:r>
              <a:rPr lang="en-US" dirty="0" smtClean="0"/>
              <a:t>Submit your town hall questions to </a:t>
            </a:r>
            <a:r>
              <a:rPr lang="en-US" dirty="0" smtClean="0">
                <a:hlinkClick r:id="rId2"/>
              </a:rPr>
              <a:t>townhall@navug.com</a:t>
            </a:r>
            <a:r>
              <a:rPr lang="en-US" dirty="0" smtClean="0"/>
              <a:t> </a:t>
            </a:r>
            <a:endParaRPr lang="en-US" dirty="0"/>
          </a:p>
        </p:txBody>
      </p:sp>
      <p:sp>
        <p:nvSpPr>
          <p:cNvPr id="7" name="Content Placeholder 6"/>
          <p:cNvSpPr>
            <a:spLocks noGrp="1"/>
          </p:cNvSpPr>
          <p:nvPr>
            <p:ph sz="half" idx="2"/>
          </p:nvPr>
        </p:nvSpPr>
        <p:spPr/>
        <p:txBody>
          <a:bodyPr>
            <a:normAutofit fontScale="92500"/>
          </a:bodyPr>
          <a:lstStyle/>
          <a:p>
            <a:pPr>
              <a:buFont typeface="Wingdings" panose="05000000000000000000" pitchFamily="2" charset="2"/>
              <a:buChar char="ü"/>
            </a:pPr>
            <a:r>
              <a:rPr lang="en-US" dirty="0" smtClean="0"/>
              <a:t>Visit the </a:t>
            </a:r>
            <a:r>
              <a:rPr lang="en-US" i="1" dirty="0" smtClean="0"/>
              <a:t>I Love NAV </a:t>
            </a:r>
            <a:r>
              <a:rPr lang="en-US" dirty="0" smtClean="0"/>
              <a:t>booth #233</a:t>
            </a:r>
          </a:p>
          <a:p>
            <a:pPr lvl="1" fontAlgn="ctr"/>
            <a:r>
              <a:rPr lang="en-US" dirty="0" smtClean="0"/>
              <a:t>Wed 6:00 – 8:00</a:t>
            </a:r>
            <a:endParaRPr lang="en-US" dirty="0"/>
          </a:p>
          <a:p>
            <a:pPr lvl="1" fontAlgn="ctr"/>
            <a:r>
              <a:rPr lang="en-US" dirty="0" smtClean="0"/>
              <a:t>Thu 12:00 – 2:00</a:t>
            </a:r>
          </a:p>
          <a:p>
            <a:pPr lvl="1" fontAlgn="ctr"/>
            <a:r>
              <a:rPr lang="en-US" dirty="0" smtClean="0"/>
              <a:t>Fri 10:00 – 12:00 </a:t>
            </a:r>
          </a:p>
          <a:p>
            <a:pPr fontAlgn="ctr">
              <a:buFont typeface="Wingdings" panose="05000000000000000000" pitchFamily="2" charset="2"/>
              <a:buChar char="ü"/>
            </a:pPr>
            <a:r>
              <a:rPr lang="en-US" dirty="0" smtClean="0"/>
              <a:t>Visit the NAVUG Medics in the ABC Computers Hub</a:t>
            </a:r>
          </a:p>
          <a:p>
            <a:pPr>
              <a:buFont typeface="Wingdings" panose="05000000000000000000" pitchFamily="2" charset="2"/>
              <a:buChar char="ü"/>
            </a:pPr>
            <a:r>
              <a:rPr lang="en-US" dirty="0" smtClean="0"/>
              <a:t>Have fun!</a:t>
            </a:r>
            <a:endParaRPr lang="en-US"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68</a:t>
            </a:fld>
            <a:endParaRPr lang="en-US" dirty="0"/>
          </a:p>
        </p:txBody>
      </p:sp>
    </p:spTree>
    <p:extLst>
      <p:ext uri="{BB962C8B-B14F-4D97-AF65-F5344CB8AC3E}">
        <p14:creationId xmlns:p14="http://schemas.microsoft.com/office/powerpoint/2010/main" val="269244791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Plan and follow a rough agenda, e.g.:</a:t>
            </a:r>
          </a:p>
          <a:p>
            <a:pPr lvl="1"/>
            <a:r>
              <a:rPr lang="en-US" smtClean="0"/>
              <a:t>5 minutes – opening, objectives, intros</a:t>
            </a:r>
          </a:p>
          <a:p>
            <a:pPr lvl="1"/>
            <a:r>
              <a:rPr lang="en-US" smtClean="0"/>
              <a:t>5 minutes – share story</a:t>
            </a:r>
          </a:p>
          <a:p>
            <a:pPr lvl="1"/>
            <a:r>
              <a:rPr lang="en-US" smtClean="0"/>
              <a:t>15 minutes – slides</a:t>
            </a:r>
          </a:p>
          <a:p>
            <a:pPr lvl="1"/>
            <a:r>
              <a:rPr lang="en-US" smtClean="0"/>
              <a:t>20 minutes – demo</a:t>
            </a:r>
          </a:p>
          <a:p>
            <a:pPr lvl="1"/>
            <a:r>
              <a:rPr lang="en-US" smtClean="0"/>
              <a:t>5 minutes – final Q&amp;A</a:t>
            </a:r>
          </a:p>
          <a:p>
            <a:pPr lvl="1"/>
            <a:r>
              <a:rPr lang="en-US" smtClean="0"/>
              <a:t>5 minutes – wrap-up and surveys</a:t>
            </a:r>
          </a:p>
          <a:p>
            <a:endParaRPr lang="en-US" dirty="0"/>
          </a:p>
        </p:txBody>
      </p:sp>
      <p:sp>
        <p:nvSpPr>
          <p:cNvPr id="3" name="Slide Number Placeholder 2"/>
          <p:cNvSpPr>
            <a:spLocks noGrp="1"/>
          </p:cNvSpPr>
          <p:nvPr>
            <p:ph type="sldNum" sz="quarter" idx="12"/>
          </p:nvPr>
        </p:nvSpPr>
        <p:spPr/>
        <p:txBody>
          <a:bodyPr/>
          <a:lstStyle/>
          <a:p>
            <a:fld id="{5CD6C17D-3397-F346-B995-5003D7EC1FFC}" type="slidenum">
              <a:rPr lang="en-US" smtClean="0"/>
              <a:pPr/>
              <a:t>7</a:t>
            </a:fld>
            <a:endParaRPr lang="en-US" dirty="0"/>
          </a:p>
        </p:txBody>
      </p:sp>
      <p:sp>
        <p:nvSpPr>
          <p:cNvPr id="4" name="Title 3"/>
          <p:cNvSpPr>
            <a:spLocks noGrp="1"/>
          </p:cNvSpPr>
          <p:nvPr>
            <p:ph type="title"/>
          </p:nvPr>
        </p:nvSpPr>
        <p:spPr/>
        <p:txBody>
          <a:bodyPr/>
          <a:lstStyle/>
          <a:p>
            <a:r>
              <a:rPr lang="en-US" smtClean="0"/>
              <a:t>Quick best practices</a:t>
            </a:r>
            <a:endParaRPr lang="en-US" dirty="0"/>
          </a:p>
        </p:txBody>
      </p:sp>
    </p:spTree>
    <p:extLst>
      <p:ext uri="{BB962C8B-B14F-4D97-AF65-F5344CB8AC3E}">
        <p14:creationId xmlns:p14="http://schemas.microsoft.com/office/powerpoint/2010/main" val="403246263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smtClean="0"/>
              <a:t>Session objectives:</a:t>
            </a:r>
          </a:p>
          <a:p>
            <a:r>
              <a:rPr lang="en-US" sz="1800" dirty="0" smtClean="0"/>
              <a:t>?</a:t>
            </a:r>
          </a:p>
        </p:txBody>
      </p:sp>
      <p:sp>
        <p:nvSpPr>
          <p:cNvPr id="3" name="Slide Number Placeholder 2"/>
          <p:cNvSpPr>
            <a:spLocks noGrp="1"/>
          </p:cNvSpPr>
          <p:nvPr>
            <p:ph type="sldNum" sz="quarter" idx="12"/>
          </p:nvPr>
        </p:nvSpPr>
        <p:spPr/>
        <p:txBody>
          <a:bodyPr/>
          <a:lstStyle/>
          <a:p>
            <a:fld id="{5CD6C17D-3397-F346-B995-5003D7EC1FFC}" type="slidenum">
              <a:rPr lang="en-US" smtClean="0"/>
              <a:pPr/>
              <a:t>8</a:t>
            </a:fld>
            <a:endParaRPr lang="en-US" dirty="0"/>
          </a:p>
        </p:txBody>
      </p:sp>
      <p:sp>
        <p:nvSpPr>
          <p:cNvPr id="4" name="Title 3"/>
          <p:cNvSpPr>
            <a:spLocks noGrp="1"/>
          </p:cNvSpPr>
          <p:nvPr>
            <p:ph type="title"/>
          </p:nvPr>
        </p:nvSpPr>
        <p:spPr/>
        <p:txBody>
          <a:bodyPr/>
          <a:lstStyle/>
          <a:p>
            <a:r>
              <a:rPr lang="en-US" dirty="0"/>
              <a:t>Stump the experts: Dev best practices</a:t>
            </a:r>
          </a:p>
        </p:txBody>
      </p:sp>
    </p:spTree>
    <p:extLst>
      <p:ext uri="{BB962C8B-B14F-4D97-AF65-F5344CB8AC3E}">
        <p14:creationId xmlns:p14="http://schemas.microsoft.com/office/powerpoint/2010/main" val="31786697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D6C17D-3397-F346-B995-5003D7EC1FFC}" type="slidenum">
              <a:rPr lang="en-US" smtClean="0"/>
              <a:pPr/>
              <a:t>9</a:t>
            </a:fld>
            <a:endParaRPr lang="en-US" dirty="0"/>
          </a:p>
        </p:txBody>
      </p:sp>
      <p:sp>
        <p:nvSpPr>
          <p:cNvPr id="4" name="Title 3"/>
          <p:cNvSpPr>
            <a:spLocks noGrp="1"/>
          </p:cNvSpPr>
          <p:nvPr>
            <p:ph type="title"/>
          </p:nvPr>
        </p:nvSpPr>
        <p:spPr/>
        <p:txBody>
          <a:bodyPr/>
          <a:lstStyle/>
          <a:p>
            <a:r>
              <a:rPr lang="en-US" dirty="0" smtClean="0"/>
              <a:t>Your presenters</a:t>
            </a:r>
            <a:endParaRPr lang="en-US" dirty="0"/>
          </a:p>
        </p:txBody>
      </p:sp>
      <p:pic>
        <p:nvPicPr>
          <p:cNvPr id="1028" name="Picture 4" descr="avatar for Erik Hougaard (Microsoft MV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27" y="1035367"/>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p:cNvSpPr txBox="1">
            <a:spLocks/>
          </p:cNvSpPr>
          <p:nvPr/>
        </p:nvSpPr>
        <p:spPr>
          <a:xfrm>
            <a:off x="460349" y="2507679"/>
            <a:ext cx="1540564" cy="1859534"/>
          </a:xfrm>
          <a:prstGeom prst="rect">
            <a:avLst/>
          </a:prstGeom>
        </p:spPr>
        <p:txBody>
          <a:bodyPr vert="horz" lIns="91440" tIns="45720" rIns="91440" bIns="45720" rtlCol="0">
            <a:noAutofit/>
          </a:bodyPr>
          <a:lstStyle>
            <a:lvl1pPr marL="228600" indent="-228600" algn="l" defTabSz="457200" rtl="0" eaLnBrk="1" latinLnBrk="0" hangingPunct="1">
              <a:lnSpc>
                <a:spcPct val="90000"/>
              </a:lnSpc>
              <a:spcBef>
                <a:spcPts val="1200"/>
              </a:spcBef>
              <a:buClr>
                <a:srgbClr val="057CC1"/>
              </a:buClr>
              <a:buSzPct val="80000"/>
              <a:buFont typeface="Wingdings" charset="2"/>
              <a:buChar char="§"/>
              <a:defRPr sz="2800" b="0" i="0" kern="1200">
                <a:solidFill>
                  <a:schemeClr val="tx1"/>
                </a:solidFill>
                <a:latin typeface="Calibri"/>
                <a:ea typeface="+mn-ea"/>
                <a:cs typeface="Calibri"/>
              </a:defRPr>
            </a:lvl1pPr>
            <a:lvl2pPr marL="457200" indent="-228600" algn="l" defTabSz="457200" rtl="0" eaLnBrk="1" latinLnBrk="0" hangingPunct="1">
              <a:lnSpc>
                <a:spcPct val="90000"/>
              </a:lnSpc>
              <a:spcBef>
                <a:spcPts val="1200"/>
              </a:spcBef>
              <a:buClrTx/>
              <a:buSzPct val="60000"/>
              <a:buFont typeface="Arial"/>
              <a:buChar char="–"/>
              <a:defRPr sz="2400" b="0" i="0" kern="1200">
                <a:solidFill>
                  <a:schemeClr val="tx1"/>
                </a:solidFill>
                <a:latin typeface="Calibri"/>
                <a:ea typeface="+mn-ea"/>
                <a:cs typeface="Calibri"/>
              </a:defRPr>
            </a:lvl2pPr>
            <a:lvl3pPr marL="685800" indent="-228600" algn="l" defTabSz="457200" rtl="0" eaLnBrk="1" latinLnBrk="0" hangingPunct="1">
              <a:lnSpc>
                <a:spcPct val="90000"/>
              </a:lnSpc>
              <a:spcBef>
                <a:spcPts val="1200"/>
              </a:spcBef>
              <a:buFont typeface="Arial"/>
              <a:buChar char="•"/>
              <a:defRPr sz="1800" b="0" i="0" kern="1200">
                <a:solidFill>
                  <a:schemeClr val="bg1">
                    <a:lumMod val="50000"/>
                  </a:schemeClr>
                </a:solidFill>
                <a:latin typeface="Calibri"/>
                <a:ea typeface="+mn-ea"/>
                <a:cs typeface="Calibri"/>
              </a:defRPr>
            </a:lvl3pPr>
            <a:lvl4pPr marL="1600200" indent="-228600" algn="l" defTabSz="457200" rtl="0" eaLnBrk="1" latinLnBrk="0" hangingPunct="1">
              <a:lnSpc>
                <a:spcPct val="90000"/>
              </a:lnSpc>
              <a:spcBef>
                <a:spcPts val="1200"/>
              </a:spcBef>
              <a:buFont typeface="Arial"/>
              <a:buChar char="–"/>
              <a:defRPr sz="1600" b="0" i="0" kern="1200">
                <a:solidFill>
                  <a:schemeClr val="bg1">
                    <a:lumMod val="50000"/>
                  </a:schemeClr>
                </a:solidFill>
                <a:latin typeface="Calibri"/>
                <a:ea typeface="+mn-ea"/>
                <a:cs typeface="Calibri"/>
              </a:defRPr>
            </a:lvl4pPr>
            <a:lvl5pPr marL="2057400" indent="-228600" algn="l" defTabSz="457200" rtl="0" eaLnBrk="1" latinLnBrk="0" hangingPunct="1">
              <a:lnSpc>
                <a:spcPct val="90000"/>
              </a:lnSpc>
              <a:spcBef>
                <a:spcPts val="1200"/>
              </a:spcBef>
              <a:buFont typeface="Arial"/>
              <a:buChar char="»"/>
              <a:defRPr sz="1400" b="0" i="0" kern="1200">
                <a:solidFill>
                  <a:schemeClr val="bg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pPr>
            <a:r>
              <a:rPr lang="en-US" sz="1600" dirty="0"/>
              <a:t>Erik </a:t>
            </a:r>
            <a:r>
              <a:rPr lang="en-US" sz="1600" dirty="0" err="1" smtClean="0"/>
              <a:t>Hougaard</a:t>
            </a:r>
            <a:endParaRPr lang="en-US" sz="1600" dirty="0" smtClean="0"/>
          </a:p>
          <a:p>
            <a:pPr marL="0" indent="0">
              <a:spcBef>
                <a:spcPts val="600"/>
              </a:spcBef>
              <a:buNone/>
            </a:pPr>
            <a:r>
              <a:rPr lang="en-US" sz="1600" dirty="0" smtClean="0"/>
              <a:t>R&amp;D Manager</a:t>
            </a:r>
            <a:br>
              <a:rPr lang="en-US" sz="1600" dirty="0" smtClean="0"/>
            </a:br>
            <a:r>
              <a:rPr lang="en-US" sz="1600" dirty="0" smtClean="0"/>
              <a:t>E Foqus</a:t>
            </a:r>
          </a:p>
          <a:p>
            <a:pPr marL="0" indent="0">
              <a:spcBef>
                <a:spcPts val="600"/>
              </a:spcBef>
              <a:buNone/>
            </a:pPr>
            <a:r>
              <a:rPr lang="en-US" sz="1600" dirty="0" smtClean="0"/>
              <a:t>Microsoft MVP for 2 years</a:t>
            </a:r>
          </a:p>
          <a:p>
            <a:pPr marL="0" indent="0">
              <a:spcBef>
                <a:spcPts val="600"/>
              </a:spcBef>
              <a:buFont typeface="Wingdings" charset="2"/>
              <a:buNone/>
            </a:pPr>
            <a:endParaRPr lang="en-US" sz="2000" dirty="0" smtClean="0"/>
          </a:p>
          <a:p>
            <a:pPr marL="0" indent="0">
              <a:spcBef>
                <a:spcPts val="600"/>
              </a:spcBef>
              <a:buFont typeface="Wingdings" charset="2"/>
              <a:buNone/>
            </a:pPr>
            <a:endParaRPr lang="en-US" sz="2000" dirty="0" smtClean="0"/>
          </a:p>
          <a:p>
            <a:pPr>
              <a:spcBef>
                <a:spcPts val="600"/>
              </a:spcBef>
            </a:pPr>
            <a:endParaRPr lang="en-US" sz="2000" dirty="0"/>
          </a:p>
        </p:txBody>
      </p:sp>
    </p:spTree>
    <p:extLst>
      <p:ext uri="{BB962C8B-B14F-4D97-AF65-F5344CB8AC3E}">
        <p14:creationId xmlns:p14="http://schemas.microsoft.com/office/powerpoint/2010/main" val="85405809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22133"/>
      </a:dk2>
      <a:lt2>
        <a:srgbClr val="D5D5D5"/>
      </a:lt2>
      <a:accent1>
        <a:srgbClr val="033E60"/>
      </a:accent1>
      <a:accent2>
        <a:srgbClr val="057C99"/>
      </a:accent2>
      <a:accent3>
        <a:srgbClr val="FF9407"/>
      </a:accent3>
      <a:accent4>
        <a:srgbClr val="9DA0A2"/>
      </a:accent4>
      <a:accent5>
        <a:srgbClr val="0F7EC2"/>
      </a:accent5>
      <a:accent6>
        <a:srgbClr val="033E60"/>
      </a:accent6>
      <a:hlink>
        <a:srgbClr val="428BCA"/>
      </a:hlink>
      <a:folHlink>
        <a:srgbClr val="428B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UG Summit 2015 breakout session template.pptx" id="{CE519462-E0C6-4C64-A0A0-4FC7009FFADA}" vid="{0257305B-846F-4788-B288-1D9C4C6E8CFE}"/>
    </a:ext>
  </a:extLst>
</a:theme>
</file>

<file path=ppt/theme/theme2.xml><?xml version="1.0" encoding="utf-8"?>
<a:theme xmlns:a="http://schemas.openxmlformats.org/drawingml/2006/main" name="Office Theme">
  <a:themeElements>
    <a:clrScheme name="Custom 11">
      <a:dk1>
        <a:sysClr val="windowText" lastClr="000000"/>
      </a:dk1>
      <a:lt1>
        <a:sysClr val="window" lastClr="FFFFFF"/>
      </a:lt1>
      <a:dk2>
        <a:srgbClr val="022133"/>
      </a:dk2>
      <a:lt2>
        <a:srgbClr val="D5D5D5"/>
      </a:lt2>
      <a:accent1>
        <a:srgbClr val="033E60"/>
      </a:accent1>
      <a:accent2>
        <a:srgbClr val="057CC1"/>
      </a:accent2>
      <a:accent3>
        <a:srgbClr val="FF9407"/>
      </a:accent3>
      <a:accent4>
        <a:srgbClr val="9DA0A2"/>
      </a:accent4>
      <a:accent5>
        <a:srgbClr val="0F7EC2"/>
      </a:accent5>
      <a:accent6>
        <a:srgbClr val="033E60"/>
      </a:accent6>
      <a:hlink>
        <a:srgbClr val="428BCA"/>
      </a:hlink>
      <a:folHlink>
        <a:srgbClr val="428BC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UG Summit 2015 breakout session template.pptx" id="{CE519462-E0C6-4C64-A0A0-4FC7009FFADA}" vid="{E3258D22-AD4C-4B50-A5F4-23FF01F287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UG Summit 2015 breakout session template.pptx" id="{CE519462-E0C6-4C64-A0A0-4FC7009FFADA}" vid="{F9740B83-6164-47C2-8896-A62C4C51184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NAVUG Summit 2015 breakout session template 080615</Template>
  <TotalTime>4836</TotalTime>
  <Words>2058</Words>
  <Application>Microsoft Office PowerPoint</Application>
  <PresentationFormat>On-screen Show (16:9)</PresentationFormat>
  <Paragraphs>537</Paragraphs>
  <Slides>69</Slides>
  <Notes>6</Notes>
  <HiddenSlides>8</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Arial</vt:lpstr>
      <vt:lpstr>Calibri</vt:lpstr>
      <vt:lpstr>Consolas</vt:lpstr>
      <vt:lpstr>Myriad Bold</vt:lpstr>
      <vt:lpstr>Segoe UI</vt:lpstr>
      <vt:lpstr>Segoe UI Light</vt:lpstr>
      <vt:lpstr>Wingdings</vt:lpstr>
      <vt:lpstr>Office Theme</vt:lpstr>
      <vt:lpstr>Office Theme</vt:lpstr>
      <vt:lpstr>Office Theme</vt:lpstr>
      <vt:lpstr>ITD03 Extending Dynamics NAV using .NET framework interoperability</vt:lpstr>
      <vt:lpstr>Notes to the Presenter</vt:lpstr>
      <vt:lpstr>Notes to the Presenter</vt:lpstr>
      <vt:lpstr>Notes to the Presenter</vt:lpstr>
      <vt:lpstr>Quick Best Practices</vt:lpstr>
      <vt:lpstr>Quick Best Practices</vt:lpstr>
      <vt:lpstr>Quick best practices</vt:lpstr>
      <vt:lpstr>Stump the experts: Dev best practices</vt:lpstr>
      <vt:lpstr>Your presenters</vt:lpstr>
      <vt:lpstr>TWEET ME</vt:lpstr>
      <vt:lpstr>.NET interoperability in NAV 2013-2016</vt:lpstr>
      <vt:lpstr>.NET interoperability challenges</vt:lpstr>
      <vt:lpstr>.net versions</vt:lpstr>
      <vt:lpstr>THE LONG ROAD FRom CODE TO EXECUTION</vt:lpstr>
      <vt:lpstr>The search for class …</vt:lpstr>
      <vt:lpstr>Two categories of assemblies</vt:lpstr>
      <vt:lpstr>Reflection to the rescue</vt:lpstr>
      <vt:lpstr>Static vs. instance</vt:lpstr>
      <vt:lpstr>Streaming all the way …</vt:lpstr>
      <vt:lpstr>MemoryStream – Your new ad-hoc Stream</vt:lpstr>
      <vt:lpstr>Google-Fu ! (Or BingJa’ing)</vt:lpstr>
      <vt:lpstr>Files are evil </vt:lpstr>
      <vt:lpstr>SERVER vs. CLIENT</vt:lpstr>
      <vt:lpstr>CLIENT .NET CODE vs JAVASCRIPT</vt:lpstr>
      <vt:lpstr>HTTP</vt:lpstr>
      <vt:lpstr>Use WebClient to get HTTP</vt:lpstr>
      <vt:lpstr>FTP</vt:lpstr>
      <vt:lpstr>FTP is a command based protocol</vt:lpstr>
      <vt:lpstr>Lets try to upload a file from NAV 2016</vt:lpstr>
      <vt:lpstr>Lets try to upload from a XML Port</vt:lpstr>
      <vt:lpstr>SSH / SFTP / SCP</vt:lpstr>
      <vt:lpstr>Secure Shell</vt:lpstr>
      <vt:lpstr>Find an open source library …</vt:lpstr>
      <vt:lpstr>Place the .DLL files into the add-ins folder</vt:lpstr>
      <vt:lpstr>Then it can be found in the ”Dynamics NAV” part of the Assembly List</vt:lpstr>
      <vt:lpstr>Now it is really simple to download a file</vt:lpstr>
      <vt:lpstr>Lets try to download into a XML Port</vt:lpstr>
      <vt:lpstr>AES256 Hash Keys</vt:lpstr>
      <vt:lpstr>What is a Hash Key ?</vt:lpstr>
      <vt:lpstr>Sign data or verify signed data …</vt:lpstr>
      <vt:lpstr>SHA256 Example</vt:lpstr>
      <vt:lpstr>Passwords ?</vt:lpstr>
      <vt:lpstr>This is your enemy …</vt:lpstr>
      <vt:lpstr>Lets create a password table</vt:lpstr>
      <vt:lpstr>Password Creation</vt:lpstr>
      <vt:lpstr>Password Verification</vt:lpstr>
      <vt:lpstr>Stuff that will BYTE you in the …..</vt:lpstr>
      <vt:lpstr>What about the other way around ?</vt:lpstr>
      <vt:lpstr>Let us create a TcpListener</vt:lpstr>
      <vt:lpstr>Execution Codeunit</vt:lpstr>
      <vt:lpstr>WAIT, you said something about</vt:lpstr>
      <vt:lpstr>USE REFLECTION TO OVERCOME the 1.1 limit</vt:lpstr>
      <vt:lpstr>.NET Usage in NAV2016 - TOP 46</vt:lpstr>
      <vt:lpstr>.NET Usage in NAV2015 – TOP 49 -&gt;</vt:lpstr>
      <vt:lpstr>System.text.encoding</vt:lpstr>
      <vt:lpstr>CultureInfo</vt:lpstr>
      <vt:lpstr>TimeSpan Class</vt:lpstr>
      <vt:lpstr>Enumerator</vt:lpstr>
      <vt:lpstr>System.io.file</vt:lpstr>
      <vt:lpstr>SYSTem.io.path</vt:lpstr>
      <vt:lpstr>REGULAR EXPRESSIONS</vt:lpstr>
      <vt:lpstr>Regular expressions - examples</vt:lpstr>
      <vt:lpstr>AND WE COULD CARRY ON…</vt:lpstr>
      <vt:lpstr>PowerPoint Presentation</vt:lpstr>
      <vt:lpstr>Code Example</vt:lpstr>
      <vt:lpstr>Suggested sessions</vt:lpstr>
      <vt:lpstr>Contact info</vt:lpstr>
      <vt:lpstr>Thank you!</vt:lpstr>
      <vt:lpstr>PowerPoint Presentation</vt:lpstr>
    </vt:vector>
  </TitlesOfParts>
  <Company>Jeff Creative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code: &lt;AAA99&gt; &lt;Breakout session title&gt;</dc:title>
  <dc:creator>Kristina Frank</dc:creator>
  <cp:lastModifiedBy>Erik Hougaard</cp:lastModifiedBy>
  <cp:revision>56</cp:revision>
  <dcterms:created xsi:type="dcterms:W3CDTF">2015-08-20T15:42:17Z</dcterms:created>
  <dcterms:modified xsi:type="dcterms:W3CDTF">2015-10-15T06:00:04Z</dcterms:modified>
</cp:coreProperties>
</file>